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Georgia" panose="02040502050405020303" pitchFamily="18" charset="0"/>
      <p:regular r:id="rId37"/>
      <p:bold r:id="rId38"/>
      <p:italic r:id="rId39"/>
      <p:boldItalic r:id="rId40"/>
    </p:embeddedFont>
    <p:embeddedFont>
      <p:font typeface="Maven Pro" panose="020B0604020202020204" charset="0"/>
      <p:regular r:id="rId41"/>
      <p:bold r:id="rId42"/>
    </p:embeddedFont>
    <p:embeddedFont>
      <p:font typeface="Nunito" pitchFamily="2" charset="0"/>
      <p:regular r:id="rId43"/>
      <p:bold r:id="rId44"/>
      <p:italic r:id="rId45"/>
      <p:boldItalic r:id="rId46"/>
    </p:embeddedFont>
    <p:embeddedFont>
      <p:font typeface="Rockwell" panose="02060603020205020403" pitchFamily="18"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444a71f7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444a71f7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fdfde6a1b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fdfde6a1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de2314e5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de2314e5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438a72dd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438a72dd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4444e7a9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4444e7a9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4444e7a971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4444e7a97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4444e7a971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4444e7a971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4444e7a971_5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4444e7a971_5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4444e7a971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4444e7a971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4444e7a971_5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4444e7a971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435f636505_1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435f636505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4444e7a971_5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4444e7a971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4444e7a971_5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4444e7a971_5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444e7a971_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444e7a971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4444e7a971_5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4444e7a971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4444e7a971_5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4444e7a971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444a71f741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444a71f741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444a71f741_9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444a71f741_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4785ddcf28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4785ddcf28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457623be9d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457623be9d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435f636505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435f636505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4362b39ab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362b39a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435f636505_1_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435f636505_1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293d0efa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293d0ef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444a71f741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444a71f741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4362b39ab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4362b39a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450b836a7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450b836a7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450b836a79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450b836a7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50b836a79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50b836a79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616325" y="332425"/>
            <a:ext cx="8001000" cy="144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200" b="1">
                <a:solidFill>
                  <a:srgbClr val="D9EAD3"/>
                </a:solidFill>
                <a:latin typeface="Rockwell"/>
                <a:ea typeface="Rockwell"/>
                <a:cs typeface="Rockwell"/>
                <a:sym typeface="Rockwell"/>
              </a:rPr>
              <a:t>EIGENVALUES AND EIGE</a:t>
            </a:r>
            <a:r>
              <a:rPr lang="en" sz="3200">
                <a:solidFill>
                  <a:srgbClr val="D9EAD3"/>
                </a:solidFill>
                <a:latin typeface="Rockwell"/>
                <a:ea typeface="Rockwell"/>
                <a:cs typeface="Rockwell"/>
                <a:sym typeface="Rockwell"/>
              </a:rPr>
              <a:t>N</a:t>
            </a:r>
            <a:r>
              <a:rPr lang="en" sz="3200" b="1">
                <a:solidFill>
                  <a:srgbClr val="D9EAD3"/>
                </a:solidFill>
                <a:latin typeface="Rockwell"/>
                <a:ea typeface="Rockwell"/>
                <a:cs typeface="Rockwell"/>
                <a:sym typeface="Rockwell"/>
              </a:rPr>
              <a:t>VECTORS</a:t>
            </a:r>
            <a:endParaRPr sz="3200" b="1">
              <a:solidFill>
                <a:srgbClr val="D9EAD3"/>
              </a:solidFill>
              <a:latin typeface="Rockwell"/>
              <a:ea typeface="Rockwell"/>
              <a:cs typeface="Rockwell"/>
              <a:sym typeface="Rockwell"/>
            </a:endParaRPr>
          </a:p>
        </p:txBody>
      </p:sp>
      <p:sp>
        <p:nvSpPr>
          <p:cNvPr id="278" name="Google Shape;278;p13"/>
          <p:cNvSpPr txBox="1"/>
          <p:nvPr/>
        </p:nvSpPr>
        <p:spPr>
          <a:xfrm>
            <a:off x="1064550" y="2252375"/>
            <a:ext cx="8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9" name="Google Shape;279;p13"/>
          <p:cNvSpPr/>
          <p:nvPr/>
        </p:nvSpPr>
        <p:spPr>
          <a:xfrm>
            <a:off x="6353825" y="3204875"/>
            <a:ext cx="2263500" cy="1535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3"/>
          <p:cNvSpPr txBox="1"/>
          <p:nvPr/>
        </p:nvSpPr>
        <p:spPr>
          <a:xfrm>
            <a:off x="6476975" y="3319050"/>
            <a:ext cx="22077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D9EAD3"/>
                </a:solidFill>
                <a:latin typeface="Rockwell"/>
                <a:ea typeface="Rockwell"/>
                <a:cs typeface="Rockwell"/>
                <a:sym typeface="Rockwell"/>
              </a:rPr>
              <a:t>SUBMITTED BY:</a:t>
            </a:r>
            <a:endParaRPr sz="1500" b="1">
              <a:solidFill>
                <a:srgbClr val="D9EAD3"/>
              </a:solidFill>
              <a:latin typeface="Rockwell"/>
              <a:ea typeface="Rockwell"/>
              <a:cs typeface="Rockwell"/>
              <a:sym typeface="Rockwell"/>
            </a:endParaRPr>
          </a:p>
          <a:p>
            <a:pPr marL="0" lvl="0" indent="0" algn="l" rtl="0">
              <a:spcBef>
                <a:spcPts val="0"/>
              </a:spcBef>
              <a:spcAft>
                <a:spcPts val="0"/>
              </a:spcAft>
              <a:buNone/>
            </a:pPr>
            <a:r>
              <a:rPr lang="en" sz="1500" b="1">
                <a:solidFill>
                  <a:srgbClr val="D9EAD3"/>
                </a:solidFill>
                <a:latin typeface="Rockwell"/>
                <a:ea typeface="Rockwell"/>
                <a:cs typeface="Rockwell"/>
                <a:sym typeface="Rockwell"/>
              </a:rPr>
              <a:t>Khushi Agrawal</a:t>
            </a:r>
            <a:endParaRPr sz="1500" b="1">
              <a:solidFill>
                <a:srgbClr val="D9EAD3"/>
              </a:solidFill>
              <a:latin typeface="Rockwell"/>
              <a:ea typeface="Rockwell"/>
              <a:cs typeface="Rockwell"/>
              <a:sym typeface="Rockwell"/>
            </a:endParaRPr>
          </a:p>
          <a:p>
            <a:pPr marL="0" lvl="0" indent="0" algn="l" rtl="0">
              <a:spcBef>
                <a:spcPts val="0"/>
              </a:spcBef>
              <a:spcAft>
                <a:spcPts val="0"/>
              </a:spcAft>
              <a:buNone/>
            </a:pPr>
            <a:r>
              <a:rPr lang="en" sz="1500" b="1">
                <a:solidFill>
                  <a:srgbClr val="D9EAD3"/>
                </a:solidFill>
                <a:latin typeface="Rockwell"/>
                <a:ea typeface="Rockwell"/>
                <a:cs typeface="Rockwell"/>
                <a:sym typeface="Rockwell"/>
              </a:rPr>
              <a:t>Vignesh JR</a:t>
            </a:r>
            <a:endParaRPr sz="1500" b="1">
              <a:solidFill>
                <a:srgbClr val="D9EAD3"/>
              </a:solidFill>
              <a:latin typeface="Rockwell"/>
              <a:ea typeface="Rockwell"/>
              <a:cs typeface="Rockwell"/>
              <a:sym typeface="Rockwell"/>
            </a:endParaRPr>
          </a:p>
          <a:p>
            <a:pPr marL="0" lvl="0" indent="0" algn="l" rtl="0">
              <a:spcBef>
                <a:spcPts val="0"/>
              </a:spcBef>
              <a:spcAft>
                <a:spcPts val="0"/>
              </a:spcAft>
              <a:buNone/>
            </a:pPr>
            <a:r>
              <a:rPr lang="en" sz="1500" b="1">
                <a:solidFill>
                  <a:srgbClr val="D9EAD3"/>
                </a:solidFill>
                <a:latin typeface="Rockwell"/>
                <a:ea typeface="Rockwell"/>
                <a:cs typeface="Rockwell"/>
                <a:sym typeface="Rockwell"/>
              </a:rPr>
              <a:t>Lekha G Patel</a:t>
            </a:r>
            <a:endParaRPr sz="1500" b="1">
              <a:solidFill>
                <a:srgbClr val="D9EAD3"/>
              </a:solidFill>
              <a:latin typeface="Rockwell"/>
              <a:ea typeface="Rockwell"/>
              <a:cs typeface="Rockwell"/>
              <a:sym typeface="Rockwell"/>
            </a:endParaRPr>
          </a:p>
          <a:p>
            <a:pPr marL="0" lvl="0" indent="0" algn="l" rtl="0">
              <a:spcBef>
                <a:spcPts val="0"/>
              </a:spcBef>
              <a:spcAft>
                <a:spcPts val="0"/>
              </a:spcAft>
              <a:buNone/>
            </a:pPr>
            <a:r>
              <a:rPr lang="en" sz="1500" b="1">
                <a:solidFill>
                  <a:srgbClr val="D9EAD3"/>
                </a:solidFill>
                <a:latin typeface="Rockwell"/>
                <a:ea typeface="Rockwell"/>
                <a:cs typeface="Rockwell"/>
                <a:sym typeface="Rockwell"/>
              </a:rPr>
              <a:t>Kashish Agarwal</a:t>
            </a:r>
            <a:endParaRPr sz="1500" b="1">
              <a:solidFill>
                <a:srgbClr val="D9EAD3"/>
              </a:solidFill>
              <a:latin typeface="Rockwell"/>
              <a:ea typeface="Rockwell"/>
              <a:cs typeface="Rockwell"/>
              <a:sym typeface="Rockwell"/>
            </a:endParaRPr>
          </a:p>
        </p:txBody>
      </p:sp>
      <p:sp>
        <p:nvSpPr>
          <p:cNvPr id="281" name="Google Shape;281;p13"/>
          <p:cNvSpPr txBox="1"/>
          <p:nvPr/>
        </p:nvSpPr>
        <p:spPr>
          <a:xfrm>
            <a:off x="672350" y="1938600"/>
            <a:ext cx="2207700" cy="5850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D9EAD3"/>
                </a:solidFill>
                <a:latin typeface="Rockwell"/>
                <a:ea typeface="Rockwell"/>
                <a:cs typeface="Rockwell"/>
                <a:sym typeface="Rockwell"/>
              </a:rPr>
              <a:t>FACULTY IN-CHARGE:</a:t>
            </a:r>
            <a:endParaRPr sz="1300" b="1">
              <a:solidFill>
                <a:srgbClr val="D9EAD3"/>
              </a:solidFill>
              <a:latin typeface="Rockwell"/>
              <a:ea typeface="Rockwell"/>
              <a:cs typeface="Rockwell"/>
              <a:sym typeface="Rockwell"/>
            </a:endParaRPr>
          </a:p>
          <a:p>
            <a:pPr marL="0" lvl="0" indent="0" algn="l" rtl="0">
              <a:spcBef>
                <a:spcPts val="0"/>
              </a:spcBef>
              <a:spcAft>
                <a:spcPts val="0"/>
              </a:spcAft>
              <a:buNone/>
            </a:pPr>
            <a:r>
              <a:rPr lang="en" sz="1300" b="1">
                <a:solidFill>
                  <a:srgbClr val="D9EAD3"/>
                </a:solidFill>
                <a:latin typeface="Rockwell"/>
                <a:ea typeface="Rockwell"/>
                <a:cs typeface="Rockwell"/>
                <a:sym typeface="Rockwell"/>
              </a:rPr>
              <a:t>Rahul R</a:t>
            </a:r>
            <a:endParaRPr sz="1300" b="1">
              <a:solidFill>
                <a:srgbClr val="D9EAD3"/>
              </a:solidFill>
              <a:latin typeface="Rockwell"/>
              <a:ea typeface="Rockwell"/>
              <a:cs typeface="Rockwell"/>
              <a:sym typeface="Rockwell"/>
            </a:endParaRPr>
          </a:p>
        </p:txBody>
      </p:sp>
      <p:pic>
        <p:nvPicPr>
          <p:cNvPr id="282" name="Google Shape;282;p13"/>
          <p:cNvPicPr preferRelativeResize="0"/>
          <p:nvPr/>
        </p:nvPicPr>
        <p:blipFill>
          <a:blip r:embed="rId3">
            <a:alphaModFix/>
          </a:blip>
          <a:stretch>
            <a:fillRect/>
          </a:stretch>
        </p:blipFill>
        <p:spPr>
          <a:xfrm>
            <a:off x="2039464" y="3106550"/>
            <a:ext cx="2830086" cy="1591925"/>
          </a:xfrm>
          <a:prstGeom prst="rect">
            <a:avLst/>
          </a:prstGeom>
          <a:noFill/>
          <a:ln>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2"/>
          <p:cNvSpPr txBox="1">
            <a:spLocks noGrp="1"/>
          </p:cNvSpPr>
          <p:nvPr>
            <p:ph type="ctrTitle"/>
          </p:nvPr>
        </p:nvSpPr>
        <p:spPr>
          <a:xfrm>
            <a:off x="729225" y="209575"/>
            <a:ext cx="2376000" cy="462300"/>
          </a:xfrm>
          <a:prstGeom prst="rect">
            <a:avLst/>
          </a:prstGeom>
          <a:solidFill>
            <a:srgbClr val="D9EAD3"/>
          </a:solidFill>
        </p:spPr>
        <p:txBody>
          <a:bodyPr spcFirstLastPara="1" wrap="square" lIns="91425" tIns="91425" rIns="91425" bIns="91425" anchor="ctr" anchorCtr="0">
            <a:normAutofit fontScale="90000"/>
          </a:bodyPr>
          <a:lstStyle/>
          <a:p>
            <a:pPr marL="0" lvl="0" indent="0" algn="ctr" rtl="0">
              <a:spcBef>
                <a:spcPts val="0"/>
              </a:spcBef>
              <a:spcAft>
                <a:spcPts val="0"/>
              </a:spcAft>
              <a:buSzPct val="50510"/>
              <a:buNone/>
            </a:pPr>
            <a:r>
              <a:rPr lang="en" sz="1960">
                <a:solidFill>
                  <a:schemeClr val="accent1"/>
                </a:solidFill>
                <a:highlight>
                  <a:schemeClr val="lt1"/>
                </a:highlight>
                <a:latin typeface="Rockwell"/>
                <a:ea typeface="Rockwell"/>
                <a:cs typeface="Rockwell"/>
                <a:sym typeface="Rockwell"/>
              </a:rPr>
              <a:t>Bipartite </a:t>
            </a:r>
            <a:endParaRPr sz="1960">
              <a:solidFill>
                <a:schemeClr val="accent1"/>
              </a:solidFill>
              <a:highlight>
                <a:schemeClr val="lt1"/>
              </a:highlight>
              <a:latin typeface="Rockwell"/>
              <a:ea typeface="Rockwell"/>
              <a:cs typeface="Rockwell"/>
              <a:sym typeface="Rockwell"/>
            </a:endParaRPr>
          </a:p>
        </p:txBody>
      </p:sp>
      <p:pic>
        <p:nvPicPr>
          <p:cNvPr id="361" name="Google Shape;361;p22"/>
          <p:cNvPicPr preferRelativeResize="0"/>
          <p:nvPr/>
        </p:nvPicPr>
        <p:blipFill>
          <a:blip r:embed="rId3">
            <a:alphaModFix/>
          </a:blip>
          <a:stretch>
            <a:fillRect/>
          </a:stretch>
        </p:blipFill>
        <p:spPr>
          <a:xfrm>
            <a:off x="340600" y="823450"/>
            <a:ext cx="3307125" cy="2106018"/>
          </a:xfrm>
          <a:prstGeom prst="rect">
            <a:avLst/>
          </a:prstGeom>
          <a:noFill/>
          <a:ln>
            <a:noFill/>
          </a:ln>
        </p:spPr>
      </p:pic>
      <p:pic>
        <p:nvPicPr>
          <p:cNvPr id="362" name="Google Shape;362;p22"/>
          <p:cNvPicPr preferRelativeResize="0"/>
          <p:nvPr/>
        </p:nvPicPr>
        <p:blipFill>
          <a:blip r:embed="rId4">
            <a:alphaModFix/>
          </a:blip>
          <a:stretch>
            <a:fillRect/>
          </a:stretch>
        </p:blipFill>
        <p:spPr>
          <a:xfrm>
            <a:off x="691650" y="3081050"/>
            <a:ext cx="1860001" cy="1480825"/>
          </a:xfrm>
          <a:prstGeom prst="rect">
            <a:avLst/>
          </a:prstGeom>
          <a:noFill/>
          <a:ln>
            <a:noFill/>
          </a:ln>
        </p:spPr>
      </p:pic>
      <p:pic>
        <p:nvPicPr>
          <p:cNvPr id="363" name="Google Shape;363;p22"/>
          <p:cNvPicPr preferRelativeResize="0"/>
          <p:nvPr/>
        </p:nvPicPr>
        <p:blipFill>
          <a:blip r:embed="rId5">
            <a:alphaModFix/>
          </a:blip>
          <a:stretch>
            <a:fillRect/>
          </a:stretch>
        </p:blipFill>
        <p:spPr>
          <a:xfrm>
            <a:off x="5638850" y="749238"/>
            <a:ext cx="3307124" cy="2254451"/>
          </a:xfrm>
          <a:prstGeom prst="rect">
            <a:avLst/>
          </a:prstGeom>
          <a:noFill/>
          <a:ln>
            <a:noFill/>
          </a:ln>
        </p:spPr>
      </p:pic>
      <p:pic>
        <p:nvPicPr>
          <p:cNvPr id="364" name="Google Shape;364;p22"/>
          <p:cNvPicPr preferRelativeResize="0"/>
          <p:nvPr/>
        </p:nvPicPr>
        <p:blipFill>
          <a:blip r:embed="rId6">
            <a:alphaModFix/>
          </a:blip>
          <a:stretch>
            <a:fillRect/>
          </a:stretch>
        </p:blipFill>
        <p:spPr>
          <a:xfrm>
            <a:off x="3596976" y="3762400"/>
            <a:ext cx="5587999" cy="683100"/>
          </a:xfrm>
          <a:prstGeom prst="rect">
            <a:avLst/>
          </a:prstGeom>
          <a:noFill/>
          <a:ln>
            <a:noFill/>
          </a:ln>
        </p:spPr>
      </p:pic>
      <p:sp>
        <p:nvSpPr>
          <p:cNvPr id="365" name="Google Shape;365;p22"/>
          <p:cNvSpPr/>
          <p:nvPr/>
        </p:nvSpPr>
        <p:spPr>
          <a:xfrm>
            <a:off x="5030850" y="3367550"/>
            <a:ext cx="1860000" cy="3114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txBox="1"/>
          <p:nvPr/>
        </p:nvSpPr>
        <p:spPr>
          <a:xfrm>
            <a:off x="5342200" y="3323150"/>
            <a:ext cx="1638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lt1"/>
                </a:solidFill>
                <a:latin typeface="Times New Roman"/>
                <a:ea typeface="Times New Roman"/>
                <a:cs typeface="Times New Roman"/>
                <a:sym typeface="Times New Roman"/>
              </a:rPr>
              <a:t>Eigenvalues</a:t>
            </a:r>
            <a:endParaRPr sz="1500">
              <a:solidFill>
                <a:schemeClr val="lt1"/>
              </a:solidFill>
              <a:latin typeface="Times New Roman"/>
              <a:ea typeface="Times New Roman"/>
              <a:cs typeface="Times New Roman"/>
              <a:sym typeface="Times New Roman"/>
            </a:endParaRPr>
          </a:p>
        </p:txBody>
      </p:sp>
      <p:sp>
        <p:nvSpPr>
          <p:cNvPr id="367" name="Google Shape;367;p22"/>
          <p:cNvSpPr txBox="1"/>
          <p:nvPr/>
        </p:nvSpPr>
        <p:spPr>
          <a:xfrm>
            <a:off x="6220513" y="209575"/>
            <a:ext cx="2143800" cy="400200"/>
          </a:xfrm>
          <a:prstGeom prst="rect">
            <a:avLst/>
          </a:prstGeom>
          <a:solidFill>
            <a:srgbClr val="D9EAD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1"/>
                </a:solidFill>
                <a:highlight>
                  <a:schemeClr val="lt1"/>
                </a:highlight>
                <a:latin typeface="Rockwell"/>
                <a:ea typeface="Rockwell"/>
                <a:cs typeface="Rockwell"/>
                <a:sym typeface="Rockwell"/>
              </a:rPr>
              <a:t>NOT A Bipartite</a:t>
            </a:r>
            <a:endParaRPr>
              <a:solidFill>
                <a:schemeClr val="accent1"/>
              </a:solidFill>
              <a:highlight>
                <a:schemeClr val="lt1"/>
              </a:highlight>
              <a:latin typeface="Rockwell"/>
              <a:ea typeface="Rockwell"/>
              <a:cs typeface="Rockwell"/>
              <a:sym typeface="Rockwell"/>
            </a:endParaRPr>
          </a:p>
        </p:txBody>
      </p:sp>
      <p:sp>
        <p:nvSpPr>
          <p:cNvPr id="368" name="Google Shape;368;p22"/>
          <p:cNvSpPr txBox="1"/>
          <p:nvPr/>
        </p:nvSpPr>
        <p:spPr>
          <a:xfrm>
            <a:off x="950450" y="4656100"/>
            <a:ext cx="6399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u="sng">
                <a:solidFill>
                  <a:schemeClr val="lt1"/>
                </a:solidFill>
                <a:latin typeface="Times New Roman"/>
                <a:ea typeface="Times New Roman"/>
                <a:cs typeface="Times New Roman"/>
                <a:sym typeface="Times New Roman"/>
              </a:rPr>
              <a:t>Conclusion</a:t>
            </a:r>
            <a:r>
              <a:rPr lang="en" sz="1300" b="1">
                <a:solidFill>
                  <a:schemeClr val="lt1"/>
                </a:solidFill>
                <a:latin typeface="Times New Roman"/>
                <a:ea typeface="Times New Roman"/>
                <a:cs typeface="Times New Roman"/>
                <a:sym typeface="Times New Roman"/>
              </a:rPr>
              <a:t>: If G is bipartite, and λ is an eigenvalue of adjacency matrix A, then so is −λ.</a:t>
            </a:r>
            <a:endParaRPr sz="1300" b="1">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3"/>
          <p:cNvSpPr txBox="1">
            <a:spLocks noGrp="1"/>
          </p:cNvSpPr>
          <p:nvPr>
            <p:ph type="ctrTitle"/>
          </p:nvPr>
        </p:nvSpPr>
        <p:spPr>
          <a:xfrm>
            <a:off x="367700" y="188447"/>
            <a:ext cx="4255500" cy="376800"/>
          </a:xfrm>
          <a:prstGeom prst="rect">
            <a:avLst/>
          </a:prstGeom>
          <a:solidFill>
            <a:srgbClr val="D9EAD3"/>
          </a:solidFill>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500" b="0">
                <a:solidFill>
                  <a:schemeClr val="accent1"/>
                </a:solidFill>
                <a:highlight>
                  <a:schemeClr val="lt1"/>
                </a:highlight>
                <a:latin typeface="Times New Roman"/>
                <a:ea typeface="Times New Roman"/>
                <a:cs typeface="Times New Roman"/>
                <a:sym typeface="Times New Roman"/>
              </a:rPr>
              <a:t>For a symmetric matrix like, </a:t>
            </a:r>
            <a:endParaRPr sz="3800">
              <a:solidFill>
                <a:schemeClr val="accent1"/>
              </a:solidFill>
              <a:highlight>
                <a:schemeClr val="lt1"/>
              </a:highlight>
            </a:endParaRPr>
          </a:p>
        </p:txBody>
      </p:sp>
      <p:sp>
        <p:nvSpPr>
          <p:cNvPr id="374" name="Google Shape;374;p23"/>
          <p:cNvSpPr txBox="1">
            <a:spLocks noGrp="1"/>
          </p:cNvSpPr>
          <p:nvPr>
            <p:ph type="subTitle" idx="1"/>
          </p:nvPr>
        </p:nvSpPr>
        <p:spPr>
          <a:xfrm>
            <a:off x="1178875" y="4382875"/>
            <a:ext cx="7041900" cy="376800"/>
          </a:xfrm>
          <a:prstGeom prst="rect">
            <a:avLst/>
          </a:prstGeom>
          <a:solidFill>
            <a:srgbClr val="D9EAD3"/>
          </a:solidFill>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solidFill>
                  <a:schemeClr val="accent1"/>
                </a:solidFill>
                <a:highlight>
                  <a:schemeClr val="lt1"/>
                </a:highlight>
              </a:rPr>
              <a:t>Thus, two eigenvectors for a symmetric matrix will be orthogonal.</a:t>
            </a:r>
            <a:endParaRPr>
              <a:solidFill>
                <a:schemeClr val="accent1"/>
              </a:solidFill>
              <a:highlight>
                <a:schemeClr val="lt1"/>
              </a:highlight>
            </a:endParaRPr>
          </a:p>
        </p:txBody>
      </p:sp>
      <p:pic>
        <p:nvPicPr>
          <p:cNvPr id="375" name="Google Shape;375;p23"/>
          <p:cNvPicPr preferRelativeResize="0"/>
          <p:nvPr/>
        </p:nvPicPr>
        <p:blipFill>
          <a:blip r:embed="rId3">
            <a:alphaModFix/>
          </a:blip>
          <a:stretch>
            <a:fillRect/>
          </a:stretch>
        </p:blipFill>
        <p:spPr>
          <a:xfrm>
            <a:off x="447100" y="902824"/>
            <a:ext cx="3122749" cy="1629025"/>
          </a:xfrm>
          <a:prstGeom prst="rect">
            <a:avLst/>
          </a:prstGeom>
          <a:noFill/>
          <a:ln>
            <a:noFill/>
          </a:ln>
        </p:spPr>
      </p:pic>
      <p:pic>
        <p:nvPicPr>
          <p:cNvPr id="376" name="Google Shape;376;p23"/>
          <p:cNvPicPr preferRelativeResize="0"/>
          <p:nvPr/>
        </p:nvPicPr>
        <p:blipFill>
          <a:blip r:embed="rId4">
            <a:alphaModFix/>
          </a:blip>
          <a:stretch>
            <a:fillRect/>
          </a:stretch>
        </p:blipFill>
        <p:spPr>
          <a:xfrm>
            <a:off x="297350" y="2989600"/>
            <a:ext cx="3272501" cy="1102000"/>
          </a:xfrm>
          <a:prstGeom prst="rect">
            <a:avLst/>
          </a:prstGeom>
          <a:noFill/>
          <a:ln>
            <a:noFill/>
          </a:ln>
        </p:spPr>
      </p:pic>
      <p:cxnSp>
        <p:nvCxnSpPr>
          <p:cNvPr id="377" name="Google Shape;377;p23"/>
          <p:cNvCxnSpPr>
            <a:stCxn id="376" idx="3"/>
          </p:cNvCxnSpPr>
          <p:nvPr/>
        </p:nvCxnSpPr>
        <p:spPr>
          <a:xfrm rot="10800000" flipH="1">
            <a:off x="3569851" y="3534300"/>
            <a:ext cx="912000" cy="6300"/>
          </a:xfrm>
          <a:prstGeom prst="straightConnector1">
            <a:avLst/>
          </a:prstGeom>
          <a:noFill/>
          <a:ln w="28575" cap="flat" cmpd="sng">
            <a:solidFill>
              <a:srgbClr val="D9EAD3"/>
            </a:solidFill>
            <a:prstDash val="solid"/>
            <a:round/>
            <a:headEnd type="none" w="med" len="med"/>
            <a:tailEnd type="triangle" w="med" len="med"/>
          </a:ln>
        </p:spPr>
      </p:cxnSp>
      <p:sp>
        <p:nvSpPr>
          <p:cNvPr id="378" name="Google Shape;378;p23"/>
          <p:cNvSpPr txBox="1"/>
          <p:nvPr/>
        </p:nvSpPr>
        <p:spPr>
          <a:xfrm>
            <a:off x="4514650" y="3302025"/>
            <a:ext cx="4498200" cy="5541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1"/>
                </a:solidFill>
                <a:highlight>
                  <a:schemeClr val="lt1"/>
                </a:highlight>
                <a:latin typeface="Nunito"/>
                <a:ea typeface="Nunito"/>
                <a:cs typeface="Nunito"/>
                <a:sym typeface="Nunito"/>
              </a:rPr>
              <a:t>Also, scalar product of their eigenvectors should then be equal to zero.</a:t>
            </a:r>
            <a:endParaRPr sz="1200">
              <a:solidFill>
                <a:schemeClr val="accent1"/>
              </a:solidFill>
              <a:highlight>
                <a:schemeClr val="lt1"/>
              </a:highlight>
              <a:latin typeface="Nunito"/>
              <a:ea typeface="Nunito"/>
              <a:cs typeface="Nunito"/>
              <a:sym typeface="Nunito"/>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4"/>
          <p:cNvSpPr txBox="1">
            <a:spLocks noGrp="1"/>
          </p:cNvSpPr>
          <p:nvPr>
            <p:ph type="title"/>
          </p:nvPr>
        </p:nvSpPr>
        <p:spPr>
          <a:xfrm>
            <a:off x="2000225" y="131525"/>
            <a:ext cx="4554600" cy="491100"/>
          </a:xfrm>
          <a:prstGeom prst="rect">
            <a:avLst/>
          </a:prstGeom>
          <a:solidFill>
            <a:srgbClr val="D9EAD3"/>
          </a:solidFill>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20">
                <a:solidFill>
                  <a:schemeClr val="accent1"/>
                </a:solidFill>
                <a:latin typeface="Rockwell"/>
                <a:ea typeface="Rockwell"/>
                <a:cs typeface="Rockwell"/>
                <a:sym typeface="Rockwell"/>
              </a:rPr>
              <a:t>PROPERTIES OF EIGENVALUES </a:t>
            </a:r>
            <a:endParaRPr sz="2020">
              <a:solidFill>
                <a:schemeClr val="accent1"/>
              </a:solidFill>
              <a:latin typeface="Rockwell"/>
              <a:ea typeface="Rockwell"/>
              <a:cs typeface="Rockwell"/>
              <a:sym typeface="Rockwell"/>
            </a:endParaRPr>
          </a:p>
        </p:txBody>
      </p:sp>
      <p:sp>
        <p:nvSpPr>
          <p:cNvPr id="384" name="Google Shape;384;p24"/>
          <p:cNvSpPr txBox="1">
            <a:spLocks noGrp="1"/>
          </p:cNvSpPr>
          <p:nvPr>
            <p:ph type="body" idx="1"/>
          </p:nvPr>
        </p:nvSpPr>
        <p:spPr>
          <a:xfrm>
            <a:off x="262200" y="802900"/>
            <a:ext cx="8652300" cy="4113300"/>
          </a:xfrm>
          <a:prstGeom prst="rect">
            <a:avLst/>
          </a:prstGeom>
          <a:solidFill>
            <a:schemeClr val="lt1"/>
          </a:solidFill>
          <a:ln w="38100" cap="flat" cmpd="sng">
            <a:solidFill>
              <a:srgbClr val="D9EAD3"/>
            </a:solidFill>
            <a:prstDash val="solid"/>
            <a:round/>
            <a:headEnd type="none" w="sm" len="sm"/>
            <a:tailEnd type="none" w="sm" len="sm"/>
          </a:ln>
        </p:spPr>
        <p:txBody>
          <a:bodyPr spcFirstLastPara="1" wrap="square" lIns="91425" tIns="91425" rIns="91425" bIns="91425" anchor="t" anchorCtr="0">
            <a:normAutofit fontScale="25000" lnSpcReduction="10000"/>
          </a:bodyPr>
          <a:lstStyle/>
          <a:p>
            <a:pPr marL="0" lvl="0" indent="0" algn="l" rtl="0">
              <a:spcBef>
                <a:spcPts val="1200"/>
              </a:spcBef>
              <a:spcAft>
                <a:spcPts val="0"/>
              </a:spcAft>
              <a:buNone/>
            </a:pPr>
            <a:r>
              <a:rPr lang="en" sz="5578" b="1" u="sng">
                <a:solidFill>
                  <a:schemeClr val="accent1"/>
                </a:solidFill>
                <a:latin typeface="Times New Roman"/>
                <a:ea typeface="Times New Roman"/>
                <a:cs typeface="Times New Roman"/>
                <a:sym typeface="Times New Roman"/>
              </a:rPr>
              <a:t>Property 1: </a:t>
            </a:r>
            <a:endParaRPr sz="5578" b="1" u="sng">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sz="5578">
                <a:solidFill>
                  <a:schemeClr val="accent1"/>
                </a:solidFill>
                <a:latin typeface="Times New Roman"/>
                <a:ea typeface="Times New Roman"/>
                <a:cs typeface="Times New Roman"/>
                <a:sym typeface="Times New Roman"/>
              </a:rPr>
              <a:t>The sum of the Eigenvalues of a matrix is equal to the trace of the matrix.</a:t>
            </a:r>
            <a:endParaRPr sz="5578">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sz="5578" b="1" u="sng">
                <a:solidFill>
                  <a:schemeClr val="accent1"/>
                </a:solidFill>
                <a:latin typeface="Times New Roman"/>
                <a:ea typeface="Times New Roman"/>
                <a:cs typeface="Times New Roman"/>
                <a:sym typeface="Times New Roman"/>
              </a:rPr>
              <a:t>Property 2:</a:t>
            </a:r>
            <a:endParaRPr sz="5578" b="1" u="sng">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sz="5678">
                <a:solidFill>
                  <a:schemeClr val="accent1"/>
                </a:solidFill>
                <a:latin typeface="Times New Roman"/>
                <a:ea typeface="Times New Roman"/>
                <a:cs typeface="Times New Roman"/>
                <a:sym typeface="Times New Roman"/>
              </a:rPr>
              <a:t>A square matrix A and its transpose 𝐀𝐓 have the same Eigenvalues (characteristic values).</a:t>
            </a:r>
            <a:endParaRPr sz="5678">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sz="5578" b="1" u="sng">
                <a:solidFill>
                  <a:schemeClr val="accent1"/>
                </a:solidFill>
                <a:latin typeface="Times New Roman"/>
                <a:ea typeface="Times New Roman"/>
                <a:cs typeface="Times New Roman"/>
                <a:sym typeface="Times New Roman"/>
              </a:rPr>
              <a:t>Property 3:</a:t>
            </a:r>
            <a:endParaRPr sz="5578" b="1" u="sng">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sz="5478">
                <a:solidFill>
                  <a:schemeClr val="accent1"/>
                </a:solidFill>
                <a:latin typeface="Times New Roman"/>
                <a:ea typeface="Times New Roman"/>
                <a:cs typeface="Times New Roman"/>
                <a:sym typeface="Times New Roman"/>
              </a:rPr>
              <a:t>If </a:t>
            </a:r>
            <a:r>
              <a:rPr lang="en" sz="5350" b="1">
                <a:solidFill>
                  <a:schemeClr val="accent1"/>
                </a:solidFill>
                <a:latin typeface="Times New Roman"/>
                <a:ea typeface="Times New Roman"/>
                <a:cs typeface="Times New Roman"/>
                <a:sym typeface="Times New Roman"/>
              </a:rPr>
              <a:t>λ </a:t>
            </a:r>
            <a:r>
              <a:rPr lang="en" sz="5478">
                <a:solidFill>
                  <a:schemeClr val="accent1"/>
                </a:solidFill>
                <a:latin typeface="Times New Roman"/>
                <a:ea typeface="Times New Roman"/>
                <a:cs typeface="Times New Roman"/>
                <a:sym typeface="Times New Roman"/>
              </a:rPr>
              <a:t>is an eigenvalue of matrix A, then 1/</a:t>
            </a:r>
            <a:r>
              <a:rPr lang="en" sz="5350" b="1">
                <a:solidFill>
                  <a:schemeClr val="accent1"/>
                </a:solidFill>
                <a:latin typeface="Times New Roman"/>
                <a:ea typeface="Times New Roman"/>
                <a:cs typeface="Times New Roman"/>
                <a:sym typeface="Times New Roman"/>
              </a:rPr>
              <a:t>λ</a:t>
            </a:r>
            <a:r>
              <a:rPr lang="en" sz="5478">
                <a:solidFill>
                  <a:schemeClr val="accent1"/>
                </a:solidFill>
                <a:latin typeface="Times New Roman"/>
                <a:ea typeface="Times New Roman"/>
                <a:cs typeface="Times New Roman"/>
                <a:sym typeface="Times New Roman"/>
              </a:rPr>
              <a:t> is an eigenvalue of </a:t>
            </a:r>
            <a:r>
              <a:rPr lang="en" sz="5350" b="1">
                <a:solidFill>
                  <a:schemeClr val="accent1"/>
                </a:solidFill>
                <a:latin typeface="Georgia"/>
                <a:ea typeface="Georgia"/>
                <a:cs typeface="Georgia"/>
                <a:sym typeface="Georgia"/>
              </a:rPr>
              <a:t>A</a:t>
            </a:r>
            <a:r>
              <a:rPr lang="en" sz="4950" b="1">
                <a:solidFill>
                  <a:schemeClr val="accent1"/>
                </a:solidFill>
                <a:latin typeface="Times New Roman"/>
                <a:ea typeface="Times New Roman"/>
                <a:cs typeface="Times New Roman"/>
                <a:sym typeface="Times New Roman"/>
              </a:rPr>
              <a:t>−1</a:t>
            </a:r>
            <a:r>
              <a:rPr lang="en" sz="5478">
                <a:solidFill>
                  <a:schemeClr val="accent1"/>
                </a:solidFill>
                <a:latin typeface="Times New Roman"/>
                <a:ea typeface="Times New Roman"/>
                <a:cs typeface="Times New Roman"/>
                <a:sym typeface="Times New Roman"/>
              </a:rPr>
              <a:t>.</a:t>
            </a:r>
            <a:endParaRPr sz="5478">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sz="5478" b="1" u="sng">
                <a:solidFill>
                  <a:schemeClr val="accent1"/>
                </a:solidFill>
                <a:latin typeface="Times New Roman"/>
                <a:ea typeface="Times New Roman"/>
                <a:cs typeface="Times New Roman"/>
                <a:sym typeface="Times New Roman"/>
              </a:rPr>
              <a:t>Property 4:</a:t>
            </a:r>
            <a:endParaRPr sz="5478" b="1" u="sng">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sz="5478">
                <a:solidFill>
                  <a:schemeClr val="accent1"/>
                </a:solidFill>
                <a:latin typeface="Times New Roman"/>
                <a:ea typeface="Times New Roman"/>
                <a:cs typeface="Times New Roman"/>
                <a:sym typeface="Times New Roman"/>
              </a:rPr>
              <a:t>The product of the eigenvalues of a matrix is equal to its determinant.</a:t>
            </a:r>
            <a:endParaRPr sz="5478">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sz="5478" b="1" u="sng">
                <a:solidFill>
                  <a:schemeClr val="accent1"/>
                </a:solidFill>
                <a:latin typeface="Times New Roman"/>
                <a:ea typeface="Times New Roman"/>
                <a:cs typeface="Times New Roman"/>
                <a:sym typeface="Times New Roman"/>
              </a:rPr>
              <a:t>Property 5:</a:t>
            </a:r>
            <a:endParaRPr sz="5478" b="1" u="sng">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r>
              <a:rPr lang="en" sz="5478">
                <a:solidFill>
                  <a:schemeClr val="accent1"/>
                </a:solidFill>
                <a:latin typeface="Times New Roman"/>
                <a:ea typeface="Times New Roman"/>
                <a:cs typeface="Times New Roman"/>
                <a:sym typeface="Times New Roman"/>
              </a:rPr>
              <a:t>If </a:t>
            </a:r>
            <a:r>
              <a:rPr lang="en" sz="5350" b="1">
                <a:solidFill>
                  <a:schemeClr val="accent1"/>
                </a:solidFill>
                <a:latin typeface="Times New Roman"/>
                <a:ea typeface="Times New Roman"/>
                <a:cs typeface="Times New Roman"/>
                <a:sym typeface="Times New Roman"/>
              </a:rPr>
              <a:t>λ </a:t>
            </a:r>
            <a:r>
              <a:rPr lang="en" sz="5478">
                <a:solidFill>
                  <a:schemeClr val="accent1"/>
                </a:solidFill>
                <a:latin typeface="Times New Roman"/>
                <a:ea typeface="Times New Roman"/>
                <a:cs typeface="Times New Roman"/>
                <a:sym typeface="Times New Roman"/>
              </a:rPr>
              <a:t>is an eigenvalue of an orthogonal matrix, then 1/</a:t>
            </a:r>
            <a:r>
              <a:rPr lang="en" sz="5350" b="1">
                <a:solidFill>
                  <a:schemeClr val="accent1"/>
                </a:solidFill>
                <a:latin typeface="Times New Roman"/>
                <a:ea typeface="Times New Roman"/>
                <a:cs typeface="Times New Roman"/>
                <a:sym typeface="Times New Roman"/>
              </a:rPr>
              <a:t>λ</a:t>
            </a:r>
            <a:r>
              <a:rPr lang="en" sz="5478">
                <a:solidFill>
                  <a:schemeClr val="accent1"/>
                </a:solidFill>
                <a:latin typeface="Times New Roman"/>
                <a:ea typeface="Times New Roman"/>
                <a:cs typeface="Times New Roman"/>
                <a:sym typeface="Times New Roman"/>
              </a:rPr>
              <a:t> is also its eigenvalue.</a:t>
            </a:r>
            <a:endParaRPr sz="5478">
              <a:solidFill>
                <a:schemeClr val="accent1"/>
              </a:solidFill>
              <a:latin typeface="Times New Roman"/>
              <a:ea typeface="Times New Roman"/>
              <a:cs typeface="Times New Roman"/>
              <a:sym typeface="Times New Roman"/>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5"/>
          <p:cNvSpPr txBox="1">
            <a:spLocks noGrp="1"/>
          </p:cNvSpPr>
          <p:nvPr>
            <p:ph type="title"/>
          </p:nvPr>
        </p:nvSpPr>
        <p:spPr>
          <a:xfrm>
            <a:off x="1303800" y="40195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
              <a:t>.</a:t>
            </a:r>
            <a:endParaRPr sz="600"/>
          </a:p>
        </p:txBody>
      </p:sp>
      <p:sp>
        <p:nvSpPr>
          <p:cNvPr id="390" name="Google Shape;390;p25"/>
          <p:cNvSpPr txBox="1">
            <a:spLocks noGrp="1"/>
          </p:cNvSpPr>
          <p:nvPr>
            <p:ph type="body" idx="1"/>
          </p:nvPr>
        </p:nvSpPr>
        <p:spPr>
          <a:xfrm>
            <a:off x="237625" y="802975"/>
            <a:ext cx="8636100" cy="4146000"/>
          </a:xfrm>
          <a:prstGeom prst="rect">
            <a:avLst/>
          </a:prstGeom>
          <a:solidFill>
            <a:schemeClr val="lt1"/>
          </a:solidFill>
          <a:ln w="38100" cap="flat" cmpd="sng">
            <a:solidFill>
              <a:srgbClr val="D9EAD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395" dirty="0">
                <a:solidFill>
                  <a:schemeClr val="accent1"/>
                </a:solidFill>
                <a:highlight>
                  <a:schemeClr val="lt1"/>
                </a:highlight>
                <a:latin typeface="Times New Roman"/>
                <a:ea typeface="Times New Roman"/>
                <a:cs typeface="Times New Roman"/>
                <a:sym typeface="Times New Roman"/>
              </a:rPr>
              <a:t>This theorem (named after the mathematicians Arthur Cayley and William Rowan Hamilton) states that </a:t>
            </a:r>
            <a:r>
              <a:rPr lang="en" sz="1395" b="1" dirty="0">
                <a:solidFill>
                  <a:schemeClr val="accent1"/>
                </a:solidFill>
                <a:latin typeface="Times New Roman"/>
                <a:ea typeface="Times New Roman"/>
                <a:cs typeface="Times New Roman"/>
                <a:sym typeface="Times New Roman"/>
              </a:rPr>
              <a:t>every square matrix satisfies its own characteristic equation</a:t>
            </a:r>
            <a:r>
              <a:rPr lang="en" sz="1395" dirty="0">
                <a:solidFill>
                  <a:schemeClr val="accent1"/>
                </a:solidFill>
                <a:highlight>
                  <a:schemeClr val="lt1"/>
                </a:highlight>
                <a:latin typeface="Times New Roman"/>
                <a:ea typeface="Times New Roman"/>
                <a:cs typeface="Times New Roman"/>
                <a:sym typeface="Times New Roman"/>
              </a:rPr>
              <a:t>.</a:t>
            </a:r>
            <a:endParaRPr sz="1395" dirty="0">
              <a:solidFill>
                <a:schemeClr val="accent1"/>
              </a:solidFill>
              <a:highlight>
                <a:schemeClr val="lt1"/>
              </a:highlight>
              <a:latin typeface="Times New Roman"/>
              <a:ea typeface="Times New Roman"/>
              <a:cs typeface="Times New Roman"/>
              <a:sym typeface="Times New Roman"/>
            </a:endParaRPr>
          </a:p>
          <a:p>
            <a:pPr marL="0" lvl="0" indent="0" algn="l" rtl="0">
              <a:lnSpc>
                <a:spcPct val="95000"/>
              </a:lnSpc>
              <a:spcBef>
                <a:spcPts val="1200"/>
              </a:spcBef>
              <a:spcAft>
                <a:spcPts val="0"/>
              </a:spcAft>
              <a:buSzPts val="605"/>
              <a:buNone/>
            </a:pPr>
            <a:r>
              <a:rPr lang="en" sz="1395" dirty="0">
                <a:solidFill>
                  <a:schemeClr val="accent1"/>
                </a:solidFill>
                <a:highlight>
                  <a:schemeClr val="lt1"/>
                </a:highlight>
                <a:latin typeface="Times New Roman"/>
                <a:ea typeface="Times New Roman"/>
                <a:cs typeface="Times New Roman"/>
                <a:sym typeface="Times New Roman"/>
              </a:rPr>
              <a:t>If A is an </a:t>
            </a:r>
            <a:r>
              <a:rPr lang="en" sz="1285" b="1" dirty="0">
                <a:solidFill>
                  <a:schemeClr val="accent1"/>
                </a:solidFill>
                <a:highlight>
                  <a:schemeClr val="lt1"/>
                </a:highlight>
                <a:latin typeface="Arial"/>
                <a:ea typeface="Arial"/>
                <a:cs typeface="Arial"/>
                <a:sym typeface="Arial"/>
              </a:rPr>
              <a:t>n x n </a:t>
            </a:r>
            <a:r>
              <a:rPr lang="en" sz="1285" dirty="0">
                <a:solidFill>
                  <a:schemeClr val="accent1"/>
                </a:solidFill>
                <a:highlight>
                  <a:schemeClr val="lt1"/>
                </a:highlight>
                <a:latin typeface="Arial"/>
                <a:ea typeface="Arial"/>
                <a:cs typeface="Arial"/>
                <a:sym typeface="Arial"/>
              </a:rPr>
              <a:t>matrix and I is the </a:t>
            </a:r>
            <a:r>
              <a:rPr lang="en" sz="1285" b="1" dirty="0">
                <a:solidFill>
                  <a:schemeClr val="accent1"/>
                </a:solidFill>
                <a:highlight>
                  <a:schemeClr val="lt1"/>
                </a:highlight>
                <a:latin typeface="Arial"/>
                <a:ea typeface="Arial"/>
                <a:cs typeface="Arial"/>
                <a:sym typeface="Arial"/>
              </a:rPr>
              <a:t>n x n identity matrix</a:t>
            </a:r>
            <a:r>
              <a:rPr lang="en" sz="1285" dirty="0">
                <a:solidFill>
                  <a:schemeClr val="accent1"/>
                </a:solidFill>
                <a:highlight>
                  <a:schemeClr val="lt1"/>
                </a:highlight>
                <a:latin typeface="Arial"/>
                <a:ea typeface="Arial"/>
                <a:cs typeface="Arial"/>
                <a:sym typeface="Arial"/>
              </a:rPr>
              <a:t>, then characteristic polynomial is defined as:</a:t>
            </a:r>
            <a:endParaRPr sz="1285" dirty="0">
              <a:solidFill>
                <a:schemeClr val="accent1"/>
              </a:solidFill>
              <a:highlight>
                <a:schemeClr val="lt1"/>
              </a:highlight>
              <a:latin typeface="Arial"/>
              <a:ea typeface="Arial"/>
              <a:cs typeface="Arial"/>
              <a:sym typeface="Arial"/>
            </a:endParaRPr>
          </a:p>
          <a:p>
            <a:pPr marL="0" lvl="0" indent="0" algn="l" rtl="0">
              <a:lnSpc>
                <a:spcPct val="95000"/>
              </a:lnSpc>
              <a:spcBef>
                <a:spcPts val="1200"/>
              </a:spcBef>
              <a:spcAft>
                <a:spcPts val="0"/>
              </a:spcAft>
              <a:buSzPts val="605"/>
              <a:buNone/>
            </a:pPr>
            <a:r>
              <a:rPr lang="en" sz="1285" dirty="0">
                <a:solidFill>
                  <a:schemeClr val="accent1"/>
                </a:solidFill>
                <a:highlight>
                  <a:schemeClr val="lt1"/>
                </a:highlight>
                <a:latin typeface="Arial"/>
                <a:ea typeface="Arial"/>
                <a:cs typeface="Arial"/>
                <a:sym typeface="Arial"/>
              </a:rPr>
              <a:t>p(</a:t>
            </a:r>
            <a:r>
              <a:rPr lang="en" sz="1261" b="1" dirty="0">
                <a:solidFill>
                  <a:schemeClr val="accent1"/>
                </a:solidFill>
                <a:latin typeface="Times New Roman"/>
                <a:ea typeface="Times New Roman"/>
                <a:cs typeface="Times New Roman"/>
                <a:sym typeface="Times New Roman"/>
              </a:rPr>
              <a:t>λ</a:t>
            </a:r>
            <a:r>
              <a:rPr lang="en" sz="1285" dirty="0">
                <a:solidFill>
                  <a:schemeClr val="accent1"/>
                </a:solidFill>
                <a:highlight>
                  <a:schemeClr val="lt1"/>
                </a:highlight>
                <a:latin typeface="Arial"/>
                <a:ea typeface="Arial"/>
                <a:cs typeface="Arial"/>
                <a:sym typeface="Arial"/>
              </a:rPr>
              <a:t>)=det</a:t>
            </a:r>
            <a:r>
              <a:rPr lang="en" sz="1285">
                <a:solidFill>
                  <a:schemeClr val="accent1"/>
                </a:solidFill>
                <a:highlight>
                  <a:schemeClr val="lt1"/>
                </a:highlight>
                <a:latin typeface="Arial"/>
                <a:ea typeface="Arial"/>
                <a:cs typeface="Arial"/>
                <a:sym typeface="Arial"/>
              </a:rPr>
              <a:t>(</a:t>
            </a:r>
            <a:r>
              <a:rPr lang="en" sz="1340" b="1">
                <a:solidFill>
                  <a:schemeClr val="accent1"/>
                </a:solidFill>
                <a:latin typeface="Times New Roman"/>
                <a:ea typeface="Times New Roman"/>
                <a:cs typeface="Times New Roman"/>
                <a:sym typeface="Times New Roman"/>
              </a:rPr>
              <a:t>λ</a:t>
            </a:r>
            <a:r>
              <a:rPr lang="en" sz="1340">
                <a:solidFill>
                  <a:schemeClr val="accent1"/>
                </a:solidFill>
                <a:latin typeface="Times New Roman"/>
                <a:ea typeface="Times New Roman"/>
                <a:cs typeface="Times New Roman"/>
                <a:sym typeface="Times New Roman"/>
              </a:rPr>
              <a:t>I </a:t>
            </a:r>
            <a:r>
              <a:rPr lang="en" sz="1340" dirty="0">
                <a:solidFill>
                  <a:schemeClr val="accent1"/>
                </a:solidFill>
                <a:latin typeface="Times New Roman"/>
                <a:ea typeface="Times New Roman"/>
                <a:cs typeface="Times New Roman"/>
                <a:sym typeface="Times New Roman"/>
              </a:rPr>
              <a:t>- A) then,</a:t>
            </a:r>
            <a:endParaRPr sz="1340" dirty="0">
              <a:solidFill>
                <a:schemeClr val="accent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605"/>
              <a:buNone/>
            </a:pPr>
            <a:r>
              <a:rPr lang="en" sz="1340" dirty="0">
                <a:solidFill>
                  <a:schemeClr val="accent1"/>
                </a:solidFill>
                <a:latin typeface="Times New Roman"/>
                <a:ea typeface="Times New Roman"/>
                <a:cs typeface="Times New Roman"/>
                <a:sym typeface="Times New Roman"/>
              </a:rPr>
              <a:t>Cayley-Hamilton theorem states that substituting the matrix A for </a:t>
            </a:r>
            <a:r>
              <a:rPr lang="en" sz="1390" b="1" dirty="0">
                <a:solidFill>
                  <a:schemeClr val="accent1"/>
                </a:solidFill>
                <a:latin typeface="Times New Roman"/>
                <a:ea typeface="Times New Roman"/>
                <a:cs typeface="Times New Roman"/>
                <a:sym typeface="Times New Roman"/>
              </a:rPr>
              <a:t>λ</a:t>
            </a:r>
            <a:r>
              <a:rPr lang="en" sz="1470" dirty="0">
                <a:solidFill>
                  <a:schemeClr val="accent1"/>
                </a:solidFill>
                <a:latin typeface="Times New Roman"/>
                <a:ea typeface="Times New Roman"/>
                <a:cs typeface="Times New Roman"/>
                <a:sym typeface="Times New Roman"/>
              </a:rPr>
              <a:t> in this polynomial results in the zero matrix :-</a:t>
            </a:r>
            <a:endParaRPr sz="1470" dirty="0">
              <a:solidFill>
                <a:schemeClr val="accent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605"/>
              <a:buNone/>
            </a:pPr>
            <a:r>
              <a:rPr lang="en" sz="1395" dirty="0">
                <a:solidFill>
                  <a:schemeClr val="accent1"/>
                </a:solidFill>
                <a:highlight>
                  <a:schemeClr val="lt1"/>
                </a:highlight>
                <a:latin typeface="Times New Roman"/>
                <a:ea typeface="Times New Roman"/>
                <a:cs typeface="Times New Roman"/>
                <a:sym typeface="Times New Roman"/>
              </a:rPr>
              <a:t>p(A)=0.</a:t>
            </a:r>
            <a:endParaRPr sz="1395" dirty="0">
              <a:solidFill>
                <a:schemeClr val="accent1"/>
              </a:solidFill>
              <a:highlight>
                <a:schemeClr val="lt1"/>
              </a:highlight>
              <a:latin typeface="Times New Roman"/>
              <a:ea typeface="Times New Roman"/>
              <a:cs typeface="Times New Roman"/>
              <a:sym typeface="Times New Roman"/>
            </a:endParaRPr>
          </a:p>
          <a:p>
            <a:pPr marL="0" lvl="0" indent="0" algn="l" rtl="0">
              <a:lnSpc>
                <a:spcPct val="95000"/>
              </a:lnSpc>
              <a:spcBef>
                <a:spcPts val="1200"/>
              </a:spcBef>
              <a:spcAft>
                <a:spcPts val="0"/>
              </a:spcAft>
              <a:buSzPts val="605"/>
              <a:buNone/>
            </a:pPr>
            <a:r>
              <a:rPr lang="en" sz="1505" b="1" dirty="0">
                <a:solidFill>
                  <a:schemeClr val="accent1"/>
                </a:solidFill>
                <a:latin typeface="Times New Roman"/>
                <a:ea typeface="Times New Roman"/>
                <a:cs typeface="Times New Roman"/>
                <a:sym typeface="Times New Roman"/>
              </a:rPr>
              <a:t>CAYLEY-HAMILTON THEOREM is useful to find :</a:t>
            </a:r>
            <a:endParaRPr sz="1505" b="1" dirty="0">
              <a:solidFill>
                <a:schemeClr val="accent1"/>
              </a:solidFill>
              <a:latin typeface="Times New Roman"/>
              <a:ea typeface="Times New Roman"/>
              <a:cs typeface="Times New Roman"/>
              <a:sym typeface="Times New Roman"/>
            </a:endParaRPr>
          </a:p>
          <a:p>
            <a:pPr marL="457200" lvl="0" indent="0" algn="l" rtl="0">
              <a:lnSpc>
                <a:spcPct val="95000"/>
              </a:lnSpc>
              <a:spcBef>
                <a:spcPts val="1200"/>
              </a:spcBef>
              <a:spcAft>
                <a:spcPts val="0"/>
              </a:spcAft>
              <a:buSzPts val="605"/>
              <a:buNone/>
            </a:pPr>
            <a:r>
              <a:rPr lang="en" sz="1450" b="1" i="1" dirty="0">
                <a:solidFill>
                  <a:schemeClr val="accent1"/>
                </a:solidFill>
                <a:latin typeface="Times New Roman"/>
                <a:ea typeface="Times New Roman"/>
                <a:cs typeface="Times New Roman"/>
                <a:sym typeface="Times New Roman"/>
              </a:rPr>
              <a:t>Inverse &amp; power of matrix</a:t>
            </a:r>
            <a:endParaRPr sz="1450" b="1" i="1" dirty="0">
              <a:solidFill>
                <a:schemeClr val="accent1"/>
              </a:solidFill>
              <a:latin typeface="Times New Roman"/>
              <a:ea typeface="Times New Roman"/>
              <a:cs typeface="Times New Roman"/>
              <a:sym typeface="Times New Roman"/>
            </a:endParaRPr>
          </a:p>
          <a:p>
            <a:pPr marL="457200" lvl="0" indent="-317234" algn="l" rtl="0">
              <a:lnSpc>
                <a:spcPct val="95000"/>
              </a:lnSpc>
              <a:spcBef>
                <a:spcPts val="1200"/>
              </a:spcBef>
              <a:spcAft>
                <a:spcPts val="0"/>
              </a:spcAft>
              <a:buClr>
                <a:schemeClr val="accent1"/>
              </a:buClr>
              <a:buSzPts val="1396"/>
              <a:buFont typeface="Times New Roman"/>
              <a:buChar char="➔"/>
            </a:pPr>
            <a:r>
              <a:rPr lang="en" sz="1395" dirty="0">
                <a:solidFill>
                  <a:schemeClr val="accent1"/>
                </a:solidFill>
                <a:latin typeface="Times New Roman"/>
                <a:ea typeface="Times New Roman"/>
                <a:cs typeface="Times New Roman"/>
                <a:sym typeface="Times New Roman"/>
              </a:rPr>
              <a:t>Matrices are used in many fields like robotics, automation, encryption, quantum mechanics, etc. All places we would require powers of the matrix or it’s inverse.</a:t>
            </a:r>
            <a:endParaRPr sz="1395" dirty="0">
              <a:solidFill>
                <a:schemeClr val="accent1"/>
              </a:solidFill>
              <a:latin typeface="Times New Roman"/>
              <a:ea typeface="Times New Roman"/>
              <a:cs typeface="Times New Roman"/>
              <a:sym typeface="Times New Roman"/>
            </a:endParaRPr>
          </a:p>
          <a:p>
            <a:pPr marL="457200" lvl="0" indent="-317234" algn="l" rtl="0">
              <a:lnSpc>
                <a:spcPct val="95000"/>
              </a:lnSpc>
              <a:spcBef>
                <a:spcPts val="0"/>
              </a:spcBef>
              <a:spcAft>
                <a:spcPts val="0"/>
              </a:spcAft>
              <a:buClr>
                <a:schemeClr val="accent1"/>
              </a:buClr>
              <a:buSzPts val="1396"/>
              <a:buFont typeface="Times New Roman"/>
              <a:buChar char="➔"/>
            </a:pPr>
            <a:r>
              <a:rPr lang="en" sz="1395" dirty="0">
                <a:solidFill>
                  <a:schemeClr val="accent1"/>
                </a:solidFill>
                <a:latin typeface="Times New Roman"/>
                <a:ea typeface="Times New Roman"/>
                <a:cs typeface="Times New Roman"/>
                <a:sym typeface="Times New Roman"/>
              </a:rPr>
              <a:t>It helps in expressing the inverse as a polynomial expression of the matrix. Higher powers of the matrix in terms of lower powers of the matrix.</a:t>
            </a:r>
            <a:endParaRPr sz="1395" dirty="0">
              <a:solidFill>
                <a:schemeClr val="accent1"/>
              </a:solidFill>
              <a:latin typeface="Times New Roman"/>
              <a:ea typeface="Times New Roman"/>
              <a:cs typeface="Times New Roman"/>
              <a:sym typeface="Times New Roman"/>
            </a:endParaRPr>
          </a:p>
          <a:p>
            <a:pPr marL="457200" lvl="0" indent="-317234" algn="l" rtl="0">
              <a:lnSpc>
                <a:spcPct val="95000"/>
              </a:lnSpc>
              <a:spcBef>
                <a:spcPts val="0"/>
              </a:spcBef>
              <a:spcAft>
                <a:spcPts val="0"/>
              </a:spcAft>
              <a:buClr>
                <a:schemeClr val="accent1"/>
              </a:buClr>
              <a:buSzPts val="1396"/>
              <a:buFont typeface="Times New Roman"/>
              <a:buChar char="➔"/>
            </a:pPr>
            <a:r>
              <a:rPr lang="en" sz="1395" dirty="0">
                <a:solidFill>
                  <a:schemeClr val="accent1"/>
                </a:solidFill>
                <a:latin typeface="Times New Roman"/>
                <a:ea typeface="Times New Roman"/>
                <a:cs typeface="Times New Roman"/>
                <a:sym typeface="Times New Roman"/>
              </a:rPr>
              <a:t>The </a:t>
            </a:r>
            <a:r>
              <a:rPr lang="en" sz="1395" b="1" dirty="0">
                <a:solidFill>
                  <a:schemeClr val="accent1"/>
                </a:solidFill>
                <a:latin typeface="Times New Roman"/>
                <a:ea typeface="Times New Roman"/>
                <a:cs typeface="Times New Roman"/>
                <a:sym typeface="Times New Roman"/>
              </a:rPr>
              <a:t>CAYLEY-HAMILTON THEOREM </a:t>
            </a:r>
            <a:r>
              <a:rPr lang="en" sz="1395" dirty="0">
                <a:solidFill>
                  <a:schemeClr val="accent1"/>
                </a:solidFill>
                <a:latin typeface="Times New Roman"/>
                <a:ea typeface="Times New Roman"/>
                <a:cs typeface="Times New Roman"/>
                <a:sym typeface="Times New Roman"/>
              </a:rPr>
              <a:t>and its generalisations have been used in the control systems, electrical circuits, system with delays, singular systems specially in DC circuits.</a:t>
            </a:r>
            <a:endParaRPr sz="1395" dirty="0">
              <a:solidFill>
                <a:schemeClr val="accent1"/>
              </a:solidFill>
              <a:latin typeface="Times New Roman"/>
              <a:ea typeface="Times New Roman"/>
              <a:cs typeface="Times New Roman"/>
              <a:sym typeface="Times New Roman"/>
            </a:endParaRPr>
          </a:p>
        </p:txBody>
      </p:sp>
      <p:sp>
        <p:nvSpPr>
          <p:cNvPr id="391" name="Google Shape;391;p25"/>
          <p:cNvSpPr txBox="1"/>
          <p:nvPr/>
        </p:nvSpPr>
        <p:spPr>
          <a:xfrm>
            <a:off x="2638325" y="172075"/>
            <a:ext cx="3302100" cy="4185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990"/>
              <a:buFont typeface="Arial"/>
              <a:buNone/>
            </a:pPr>
            <a:r>
              <a:rPr lang="en" sz="1520" b="1">
                <a:solidFill>
                  <a:schemeClr val="accent1"/>
                </a:solidFill>
                <a:latin typeface="Rockwell"/>
                <a:ea typeface="Rockwell"/>
                <a:cs typeface="Rockwell"/>
                <a:sym typeface="Rockwell"/>
              </a:rPr>
              <a:t>CAYLEY-HAMILTON THEOREM</a:t>
            </a:r>
            <a:endParaRPr sz="1200">
              <a:latin typeface="Nunito"/>
              <a:ea typeface="Nunito"/>
              <a:cs typeface="Nunito"/>
              <a:sym typeface="Nunito"/>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6"/>
          <p:cNvSpPr txBox="1">
            <a:spLocks noGrp="1"/>
          </p:cNvSpPr>
          <p:nvPr>
            <p:ph type="title"/>
          </p:nvPr>
        </p:nvSpPr>
        <p:spPr>
          <a:xfrm>
            <a:off x="1303800" y="598575"/>
            <a:ext cx="4209600" cy="659700"/>
          </a:xfrm>
          <a:prstGeom prst="rect">
            <a:avLst/>
          </a:prstGeom>
          <a:solidFill>
            <a:srgbClr val="D9EAD3"/>
          </a:solidFill>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rPr>
              <a:t>REAL LIFE EXAMPLES</a:t>
            </a:r>
            <a:endParaRPr>
              <a:solidFill>
                <a:schemeClr val="accent1"/>
              </a:solidFill>
            </a:endParaRPr>
          </a:p>
        </p:txBody>
      </p:sp>
      <p:pic>
        <p:nvPicPr>
          <p:cNvPr id="397" name="Google Shape;397;p26"/>
          <p:cNvPicPr preferRelativeResize="0"/>
          <p:nvPr/>
        </p:nvPicPr>
        <p:blipFill>
          <a:blip r:embed="rId3">
            <a:alphaModFix/>
          </a:blip>
          <a:stretch>
            <a:fillRect/>
          </a:stretch>
        </p:blipFill>
        <p:spPr>
          <a:xfrm>
            <a:off x="299200" y="1650238"/>
            <a:ext cx="3159476" cy="1843025"/>
          </a:xfrm>
          <a:prstGeom prst="rect">
            <a:avLst/>
          </a:prstGeom>
          <a:noFill/>
          <a:ln>
            <a:noFill/>
          </a:ln>
        </p:spPr>
      </p:pic>
      <p:pic>
        <p:nvPicPr>
          <p:cNvPr id="398" name="Google Shape;398;p26"/>
          <p:cNvPicPr preferRelativeResize="0"/>
          <p:nvPr/>
        </p:nvPicPr>
        <p:blipFill>
          <a:blip r:embed="rId4">
            <a:alphaModFix/>
          </a:blip>
          <a:stretch>
            <a:fillRect/>
          </a:stretch>
        </p:blipFill>
        <p:spPr>
          <a:xfrm>
            <a:off x="6122950" y="898725"/>
            <a:ext cx="2271775" cy="1951600"/>
          </a:xfrm>
          <a:prstGeom prst="rect">
            <a:avLst/>
          </a:prstGeom>
          <a:noFill/>
          <a:ln>
            <a:noFill/>
          </a:ln>
        </p:spPr>
      </p:pic>
      <p:pic>
        <p:nvPicPr>
          <p:cNvPr id="399" name="Google Shape;399;p26"/>
          <p:cNvPicPr preferRelativeResize="0"/>
          <p:nvPr/>
        </p:nvPicPr>
        <p:blipFill>
          <a:blip r:embed="rId5">
            <a:alphaModFix/>
          </a:blip>
          <a:stretch>
            <a:fillRect/>
          </a:stretch>
        </p:blipFill>
        <p:spPr>
          <a:xfrm>
            <a:off x="3784850" y="3011525"/>
            <a:ext cx="2612652" cy="1750574"/>
          </a:xfrm>
          <a:prstGeom prst="rect">
            <a:avLst/>
          </a:prstGeom>
          <a:noFill/>
          <a:ln>
            <a:noFill/>
          </a:ln>
        </p:spPr>
      </p:pic>
      <p:sp>
        <p:nvSpPr>
          <p:cNvPr id="400" name="Google Shape;400;p26"/>
          <p:cNvSpPr txBox="1"/>
          <p:nvPr/>
        </p:nvSpPr>
        <p:spPr>
          <a:xfrm>
            <a:off x="7310100" y="405150"/>
            <a:ext cx="845400" cy="400200"/>
          </a:xfrm>
          <a:prstGeom prst="rect">
            <a:avLst/>
          </a:prstGeom>
          <a:solidFill>
            <a:schemeClr val="accent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AV=wV</a:t>
            </a:r>
            <a:endParaRPr b="1">
              <a:latin typeface="Nunito"/>
              <a:ea typeface="Nunito"/>
              <a:cs typeface="Nunito"/>
              <a:sym typeface="Nunito"/>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1303800" y="598575"/>
            <a:ext cx="6790200" cy="999300"/>
          </a:xfrm>
          <a:prstGeom prst="rect">
            <a:avLst/>
          </a:prstGeom>
          <a:solidFill>
            <a:srgbClr val="D9EAD3"/>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rPr>
              <a:t>APPLICATIONS OF EIGENVECTORS AND EIGENVALUES</a:t>
            </a:r>
            <a:endParaRPr>
              <a:solidFill>
                <a:schemeClr val="accent1"/>
              </a:solidFill>
            </a:endParaRPr>
          </a:p>
        </p:txBody>
      </p:sp>
      <p:sp>
        <p:nvSpPr>
          <p:cNvPr id="406" name="Google Shape;406;p27"/>
          <p:cNvSpPr txBox="1">
            <a:spLocks noGrp="1"/>
          </p:cNvSpPr>
          <p:nvPr>
            <p:ph type="body" idx="1"/>
          </p:nvPr>
        </p:nvSpPr>
        <p:spPr>
          <a:xfrm>
            <a:off x="1303800" y="1708625"/>
            <a:ext cx="7030500" cy="3205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 </a:t>
            </a:r>
            <a:r>
              <a:rPr lang="en" sz="1500"/>
              <a:t>Communication systems:</a:t>
            </a:r>
            <a:endParaRPr sz="1500"/>
          </a:p>
          <a:p>
            <a:pPr marL="457200" lvl="0" indent="0" algn="l" rtl="0">
              <a:spcBef>
                <a:spcPts val="1200"/>
              </a:spcBef>
              <a:spcAft>
                <a:spcPts val="1200"/>
              </a:spcAft>
              <a:buNone/>
            </a:pPr>
            <a:endParaRPr/>
          </a:p>
        </p:txBody>
      </p:sp>
      <p:pic>
        <p:nvPicPr>
          <p:cNvPr id="407" name="Google Shape;407;p27"/>
          <p:cNvPicPr preferRelativeResize="0"/>
          <p:nvPr/>
        </p:nvPicPr>
        <p:blipFill>
          <a:blip r:embed="rId3">
            <a:alphaModFix/>
          </a:blip>
          <a:stretch>
            <a:fillRect/>
          </a:stretch>
        </p:blipFill>
        <p:spPr>
          <a:xfrm>
            <a:off x="6359325" y="2472400"/>
            <a:ext cx="1734650" cy="1279075"/>
          </a:xfrm>
          <a:prstGeom prst="rect">
            <a:avLst/>
          </a:prstGeom>
          <a:noFill/>
          <a:ln>
            <a:noFill/>
          </a:ln>
        </p:spPr>
      </p:pic>
      <p:sp>
        <p:nvSpPr>
          <p:cNvPr id="408" name="Google Shape;408;p27"/>
          <p:cNvSpPr txBox="1"/>
          <p:nvPr/>
        </p:nvSpPr>
        <p:spPr>
          <a:xfrm>
            <a:off x="1391575" y="2272300"/>
            <a:ext cx="4694400" cy="2832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200">
                <a:solidFill>
                  <a:schemeClr val="dk2"/>
                </a:solidFill>
                <a:latin typeface="Nunito"/>
                <a:ea typeface="Nunito"/>
                <a:cs typeface="Nunito"/>
                <a:sym typeface="Nunito"/>
              </a:rPr>
              <a:t>Eigenvalues were used by Claude Shannon to determine the theoretical limit to how much information can be transmitted through a communication medium like your telephone line or through the air.</a:t>
            </a:r>
            <a:endParaRPr sz="1200">
              <a:solidFill>
                <a:schemeClr val="dk2"/>
              </a:solidFill>
              <a:latin typeface="Nunito"/>
              <a:ea typeface="Nunito"/>
              <a:cs typeface="Nunito"/>
              <a:sym typeface="Nunito"/>
            </a:endParaRPr>
          </a:p>
          <a:p>
            <a:pPr marL="457200" lvl="0" indent="0" algn="l" rtl="0">
              <a:lnSpc>
                <a:spcPct val="115000"/>
              </a:lnSpc>
              <a:spcBef>
                <a:spcPts val="1200"/>
              </a:spcBef>
              <a:spcAft>
                <a:spcPts val="0"/>
              </a:spcAft>
              <a:buNone/>
            </a:pPr>
            <a:r>
              <a:rPr lang="en" sz="1200">
                <a:solidFill>
                  <a:schemeClr val="dk2"/>
                </a:solidFill>
                <a:latin typeface="Nunito"/>
                <a:ea typeface="Nunito"/>
                <a:cs typeface="Nunito"/>
                <a:sym typeface="Nunito"/>
              </a:rPr>
              <a:t> This is done by calculating the eigenvectors and eigenvalues of the communication channel (expressed a matrix), and then waterfilling on the eigenvalues. The eigenvalues are then, in essence, the gains of the fundamental modes of the channel, which themselves are captured by the eigenvectors. </a:t>
            </a:r>
            <a:endParaRPr sz="1200">
              <a:solidFill>
                <a:schemeClr val="dk2"/>
              </a:solidFill>
              <a:latin typeface="Nunito"/>
              <a:ea typeface="Nunito"/>
              <a:cs typeface="Nunito"/>
              <a:sym typeface="Nunito"/>
            </a:endParaRPr>
          </a:p>
          <a:p>
            <a:pPr marL="0" lvl="0" indent="0" algn="l" rtl="0">
              <a:spcBef>
                <a:spcPts val="1200"/>
              </a:spcBef>
              <a:spcAft>
                <a:spcPts val="0"/>
              </a:spcAft>
              <a:buNone/>
            </a:pPr>
            <a:endParaRPr>
              <a:latin typeface="Nunito"/>
              <a:ea typeface="Nunito"/>
              <a:cs typeface="Nunito"/>
              <a:sym typeface="Nunito"/>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8"/>
          <p:cNvSpPr/>
          <p:nvPr/>
        </p:nvSpPr>
        <p:spPr>
          <a:xfrm>
            <a:off x="1137000" y="132150"/>
            <a:ext cx="3435000" cy="24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4758650" y="132150"/>
            <a:ext cx="3435000" cy="24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1137000" y="2665150"/>
            <a:ext cx="3435000" cy="24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4758650" y="2703900"/>
            <a:ext cx="3435000" cy="24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txBox="1"/>
          <p:nvPr/>
        </p:nvSpPr>
        <p:spPr>
          <a:xfrm>
            <a:off x="1312300" y="171400"/>
            <a:ext cx="2827200" cy="6387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Designing bridges:</a:t>
            </a:r>
            <a:endParaRPr sz="1500">
              <a:solidFill>
                <a:schemeClr val="dk2"/>
              </a:solidFill>
              <a:latin typeface="Nunito"/>
              <a:ea typeface="Nunito"/>
              <a:cs typeface="Nunito"/>
              <a:sym typeface="Nunito"/>
            </a:endParaRPr>
          </a:p>
          <a:p>
            <a:pPr marL="0" lvl="0" indent="0" algn="l" rtl="0">
              <a:spcBef>
                <a:spcPts val="1200"/>
              </a:spcBef>
              <a:spcAft>
                <a:spcPts val="0"/>
              </a:spcAft>
              <a:buNone/>
            </a:pPr>
            <a:endParaRPr sz="100">
              <a:latin typeface="Nunito"/>
              <a:ea typeface="Nunito"/>
              <a:cs typeface="Nunito"/>
              <a:sym typeface="Nunito"/>
            </a:endParaRPr>
          </a:p>
        </p:txBody>
      </p:sp>
      <p:sp>
        <p:nvSpPr>
          <p:cNvPr id="418" name="Google Shape;418;p28"/>
          <p:cNvSpPr txBox="1"/>
          <p:nvPr/>
        </p:nvSpPr>
        <p:spPr>
          <a:xfrm>
            <a:off x="1312300" y="537250"/>
            <a:ext cx="31617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000">
                <a:solidFill>
                  <a:schemeClr val="dk2"/>
                </a:solidFill>
                <a:latin typeface="Nunito"/>
                <a:ea typeface="Nunito"/>
                <a:cs typeface="Nunito"/>
                <a:sym typeface="Nunito"/>
              </a:rPr>
              <a:t>The natural frequency of the bridge is the eigenvalue of smallest magnitude of a system that models the bridge. The engineers exploit this knowledge to ensure the stability of their constructions.</a:t>
            </a:r>
            <a:endParaRPr sz="1000">
              <a:solidFill>
                <a:schemeClr val="dk2"/>
              </a:solidFill>
              <a:latin typeface="Nunito"/>
              <a:ea typeface="Nunito"/>
              <a:cs typeface="Nunito"/>
              <a:sym typeface="Nunito"/>
            </a:endParaRPr>
          </a:p>
        </p:txBody>
      </p:sp>
      <p:pic>
        <p:nvPicPr>
          <p:cNvPr id="419" name="Google Shape;419;p28"/>
          <p:cNvPicPr preferRelativeResize="0"/>
          <p:nvPr/>
        </p:nvPicPr>
        <p:blipFill>
          <a:blip r:embed="rId3">
            <a:alphaModFix/>
          </a:blip>
          <a:stretch>
            <a:fillRect/>
          </a:stretch>
        </p:blipFill>
        <p:spPr>
          <a:xfrm>
            <a:off x="2025625" y="1498450"/>
            <a:ext cx="1735050" cy="975949"/>
          </a:xfrm>
          <a:prstGeom prst="rect">
            <a:avLst/>
          </a:prstGeom>
          <a:noFill/>
          <a:ln>
            <a:noFill/>
          </a:ln>
        </p:spPr>
      </p:pic>
      <p:sp>
        <p:nvSpPr>
          <p:cNvPr id="420" name="Google Shape;420;p28"/>
          <p:cNvSpPr txBox="1"/>
          <p:nvPr/>
        </p:nvSpPr>
        <p:spPr>
          <a:xfrm>
            <a:off x="4852850" y="290650"/>
            <a:ext cx="3161700" cy="415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Nunito"/>
              <a:buChar char="●"/>
            </a:pPr>
            <a:r>
              <a:rPr lang="en" sz="1500">
                <a:latin typeface="Nunito"/>
                <a:ea typeface="Nunito"/>
                <a:cs typeface="Nunito"/>
                <a:sym typeface="Nunito"/>
              </a:rPr>
              <a:t>Designing car stereo system:</a:t>
            </a:r>
            <a:endParaRPr sz="1500">
              <a:latin typeface="Nunito"/>
              <a:ea typeface="Nunito"/>
              <a:cs typeface="Nunito"/>
              <a:sym typeface="Nunito"/>
            </a:endParaRPr>
          </a:p>
        </p:txBody>
      </p:sp>
      <p:sp>
        <p:nvSpPr>
          <p:cNvPr id="421" name="Google Shape;421;p28"/>
          <p:cNvSpPr txBox="1"/>
          <p:nvPr/>
        </p:nvSpPr>
        <p:spPr>
          <a:xfrm>
            <a:off x="4895300" y="651750"/>
            <a:ext cx="3161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Nunito"/>
                <a:ea typeface="Nunito"/>
                <a:cs typeface="Nunito"/>
                <a:sym typeface="Nunito"/>
              </a:rPr>
              <a:t>Eigenvalue analysis is also used in the design of the car stereo systems, where it helps to reproduce the vibration of the car due to the music. </a:t>
            </a:r>
            <a:endParaRPr sz="1000">
              <a:latin typeface="Nunito"/>
              <a:ea typeface="Nunito"/>
              <a:cs typeface="Nunito"/>
              <a:sym typeface="Nunito"/>
            </a:endParaRPr>
          </a:p>
        </p:txBody>
      </p:sp>
      <p:pic>
        <p:nvPicPr>
          <p:cNvPr id="422" name="Google Shape;422;p28"/>
          <p:cNvPicPr preferRelativeResize="0"/>
          <p:nvPr/>
        </p:nvPicPr>
        <p:blipFill>
          <a:blip r:embed="rId4">
            <a:alphaModFix/>
          </a:blip>
          <a:stretch>
            <a:fillRect/>
          </a:stretch>
        </p:blipFill>
        <p:spPr>
          <a:xfrm>
            <a:off x="5687976" y="1298250"/>
            <a:ext cx="1491453" cy="1131125"/>
          </a:xfrm>
          <a:prstGeom prst="rect">
            <a:avLst/>
          </a:prstGeom>
          <a:noFill/>
          <a:ln>
            <a:noFill/>
          </a:ln>
        </p:spPr>
      </p:pic>
      <p:sp>
        <p:nvSpPr>
          <p:cNvPr id="423" name="Google Shape;423;p28"/>
          <p:cNvSpPr txBox="1"/>
          <p:nvPr/>
        </p:nvSpPr>
        <p:spPr>
          <a:xfrm>
            <a:off x="1435600" y="2835975"/>
            <a:ext cx="2827200" cy="415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Nunito"/>
              <a:buChar char="●"/>
            </a:pPr>
            <a:r>
              <a:rPr lang="en" sz="1500">
                <a:latin typeface="Nunito"/>
                <a:ea typeface="Nunito"/>
                <a:cs typeface="Nunito"/>
                <a:sym typeface="Nunito"/>
              </a:rPr>
              <a:t>Electrical Engineering:</a:t>
            </a:r>
            <a:endParaRPr sz="1500">
              <a:latin typeface="Nunito"/>
              <a:ea typeface="Nunito"/>
              <a:cs typeface="Nunito"/>
              <a:sym typeface="Nunito"/>
            </a:endParaRPr>
          </a:p>
        </p:txBody>
      </p:sp>
      <p:sp>
        <p:nvSpPr>
          <p:cNvPr id="424" name="Google Shape;424;p28"/>
          <p:cNvSpPr txBox="1"/>
          <p:nvPr/>
        </p:nvSpPr>
        <p:spPr>
          <a:xfrm>
            <a:off x="1365150" y="3223500"/>
            <a:ext cx="3108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Nunito"/>
                <a:ea typeface="Nunito"/>
                <a:cs typeface="Nunito"/>
                <a:sym typeface="Nunito"/>
              </a:rPr>
              <a:t>The application of eigenvalues and eigenvectors is useful for decoupling three-phase systems through symmetrical component transformation.</a:t>
            </a:r>
            <a:endParaRPr sz="1000">
              <a:latin typeface="Nunito"/>
              <a:ea typeface="Nunito"/>
              <a:cs typeface="Nunito"/>
              <a:sym typeface="Nunito"/>
            </a:endParaRPr>
          </a:p>
        </p:txBody>
      </p:sp>
      <p:pic>
        <p:nvPicPr>
          <p:cNvPr id="425" name="Google Shape;425;p28"/>
          <p:cNvPicPr preferRelativeResize="0"/>
          <p:nvPr/>
        </p:nvPicPr>
        <p:blipFill>
          <a:blip r:embed="rId5">
            <a:alphaModFix/>
          </a:blip>
          <a:stretch>
            <a:fillRect/>
          </a:stretch>
        </p:blipFill>
        <p:spPr>
          <a:xfrm>
            <a:off x="2316250" y="3800750"/>
            <a:ext cx="1285725" cy="1237050"/>
          </a:xfrm>
          <a:prstGeom prst="rect">
            <a:avLst/>
          </a:prstGeom>
          <a:noFill/>
          <a:ln>
            <a:noFill/>
          </a:ln>
        </p:spPr>
      </p:pic>
      <p:sp>
        <p:nvSpPr>
          <p:cNvPr id="426" name="Google Shape;426;p28"/>
          <p:cNvSpPr txBox="1"/>
          <p:nvPr/>
        </p:nvSpPr>
        <p:spPr>
          <a:xfrm>
            <a:off x="4984975" y="2844775"/>
            <a:ext cx="2924100" cy="415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Nunito"/>
              <a:buChar char="●"/>
            </a:pPr>
            <a:r>
              <a:rPr lang="en">
                <a:latin typeface="Nunito"/>
                <a:ea typeface="Nunito"/>
                <a:cs typeface="Nunito"/>
                <a:sym typeface="Nunito"/>
              </a:rPr>
              <a:t> </a:t>
            </a:r>
            <a:r>
              <a:rPr lang="en" sz="1500">
                <a:latin typeface="Nunito"/>
                <a:ea typeface="Nunito"/>
                <a:cs typeface="Nunito"/>
                <a:sym typeface="Nunito"/>
              </a:rPr>
              <a:t>Mechanical Engineering:</a:t>
            </a:r>
            <a:endParaRPr sz="1500">
              <a:latin typeface="Nunito"/>
              <a:ea typeface="Nunito"/>
              <a:cs typeface="Nunito"/>
              <a:sym typeface="Nunito"/>
            </a:endParaRPr>
          </a:p>
        </p:txBody>
      </p:sp>
      <p:sp>
        <p:nvSpPr>
          <p:cNvPr id="427" name="Google Shape;427;p28"/>
          <p:cNvSpPr txBox="1"/>
          <p:nvPr/>
        </p:nvSpPr>
        <p:spPr>
          <a:xfrm>
            <a:off x="5014100" y="3260275"/>
            <a:ext cx="29241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Nunito"/>
                <a:ea typeface="Nunito"/>
                <a:cs typeface="Nunito"/>
                <a:sym typeface="Nunito"/>
              </a:rPr>
              <a:t>Eigenvalues and eigenvectors allow us to "reduce" a linear operation to separate, simpler, problems. For example, if a stress is applied to a "plastic" solid, the deformation can be dissected into "principal directions"- those directions in which the deformation is greatest. Vectors in the principle directions are the eigenvectors and the percentage deformation in each principle direction is the corresponding eigenvalue. </a:t>
            </a:r>
            <a:endParaRPr sz="1000">
              <a:latin typeface="Nunito"/>
              <a:ea typeface="Nunito"/>
              <a:cs typeface="Nunito"/>
              <a:sym typeface="Nunito"/>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body" idx="1"/>
          </p:nvPr>
        </p:nvSpPr>
        <p:spPr>
          <a:xfrm>
            <a:off x="1303800" y="440375"/>
            <a:ext cx="7030500" cy="40914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Oil companies frequently use eigenvalue analysis to explore land for oil.</a:t>
            </a:r>
            <a:endParaRPr sz="1500"/>
          </a:p>
          <a:p>
            <a:pPr marL="0" lvl="0" indent="0" algn="l" rtl="0">
              <a:spcBef>
                <a:spcPts val="1200"/>
              </a:spcBef>
              <a:spcAft>
                <a:spcPts val="1200"/>
              </a:spcAft>
              <a:buNone/>
            </a:pPr>
            <a:r>
              <a:rPr lang="en" sz="1500"/>
              <a:t>     </a:t>
            </a:r>
            <a:endParaRPr sz="1500"/>
          </a:p>
        </p:txBody>
      </p:sp>
      <p:sp>
        <p:nvSpPr>
          <p:cNvPr id="433" name="Google Shape;433;p29"/>
          <p:cNvSpPr txBox="1"/>
          <p:nvPr/>
        </p:nvSpPr>
        <p:spPr>
          <a:xfrm>
            <a:off x="1646375" y="1032275"/>
            <a:ext cx="6438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Nunito"/>
                <a:ea typeface="Nunito"/>
                <a:cs typeface="Nunito"/>
                <a:sym typeface="Nunito"/>
              </a:rPr>
              <a:t>Oil, dirt, and other substances all give rise to linear systems which have different eigenvalues, so eigenvalue analysis can give a good indication of where oil reserves are located. Oil companies place probes around a site to pick up the waves that result from a huge truck used to vibrate the ground. The waves are changed as they pass through the different substances in the ground. The analysis of these waves directs the oil companies to possible drilling sites. </a:t>
            </a:r>
            <a:endParaRPr sz="1200">
              <a:latin typeface="Nunito"/>
              <a:ea typeface="Nunito"/>
              <a:cs typeface="Nunito"/>
              <a:sym typeface="Nunito"/>
            </a:endParaRPr>
          </a:p>
        </p:txBody>
      </p:sp>
      <p:pic>
        <p:nvPicPr>
          <p:cNvPr id="434" name="Google Shape;434;p29"/>
          <p:cNvPicPr preferRelativeResize="0"/>
          <p:nvPr/>
        </p:nvPicPr>
        <p:blipFill>
          <a:blip r:embed="rId3">
            <a:alphaModFix/>
          </a:blip>
          <a:stretch>
            <a:fillRect/>
          </a:stretch>
        </p:blipFill>
        <p:spPr>
          <a:xfrm>
            <a:off x="3683825" y="2390925"/>
            <a:ext cx="2789575" cy="1976575"/>
          </a:xfrm>
          <a:prstGeom prst="rect">
            <a:avLst/>
          </a:prstGeom>
          <a:noFill/>
          <a:ln>
            <a:noFill/>
          </a:ln>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0"/>
          <p:cNvSpPr txBox="1">
            <a:spLocks noGrp="1"/>
          </p:cNvSpPr>
          <p:nvPr>
            <p:ph type="title"/>
          </p:nvPr>
        </p:nvSpPr>
        <p:spPr>
          <a:xfrm>
            <a:off x="1303800" y="598575"/>
            <a:ext cx="6658200" cy="898800"/>
          </a:xfrm>
          <a:prstGeom prst="rect">
            <a:avLst/>
          </a:prstGeom>
          <a:solidFill>
            <a:srgbClr val="D9EAD3"/>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rPr>
              <a:t>APPLICATION ON BASIC CIRCUIT</a:t>
            </a:r>
            <a:endParaRPr>
              <a:solidFill>
                <a:schemeClr val="accent1"/>
              </a:solidFill>
            </a:endParaRPr>
          </a:p>
          <a:p>
            <a:pPr marL="0" lvl="0" indent="0" algn="l" rtl="0">
              <a:spcBef>
                <a:spcPts val="0"/>
              </a:spcBef>
              <a:spcAft>
                <a:spcPts val="0"/>
              </a:spcAft>
              <a:buNone/>
            </a:pPr>
            <a:r>
              <a:rPr lang="en">
                <a:solidFill>
                  <a:schemeClr val="accent1"/>
                </a:solidFill>
              </a:rPr>
              <a:t>(LR CIRCUIT)</a:t>
            </a:r>
            <a:endParaRPr>
              <a:solidFill>
                <a:schemeClr val="accent1"/>
              </a:solidFill>
            </a:endParaRPr>
          </a:p>
        </p:txBody>
      </p:sp>
      <p:pic>
        <p:nvPicPr>
          <p:cNvPr id="440" name="Google Shape;440;p30"/>
          <p:cNvPicPr preferRelativeResize="0"/>
          <p:nvPr/>
        </p:nvPicPr>
        <p:blipFill>
          <a:blip r:embed="rId3">
            <a:alphaModFix/>
          </a:blip>
          <a:stretch>
            <a:fillRect/>
          </a:stretch>
        </p:blipFill>
        <p:spPr>
          <a:xfrm>
            <a:off x="407800" y="1697425"/>
            <a:ext cx="4381451" cy="3240825"/>
          </a:xfrm>
          <a:prstGeom prst="rect">
            <a:avLst/>
          </a:prstGeom>
          <a:noFill/>
          <a:ln>
            <a:noFill/>
          </a:ln>
        </p:spPr>
      </p:pic>
      <p:sp>
        <p:nvSpPr>
          <p:cNvPr id="441" name="Google Shape;441;p30"/>
          <p:cNvSpPr txBox="1"/>
          <p:nvPr/>
        </p:nvSpPr>
        <p:spPr>
          <a:xfrm>
            <a:off x="5055425" y="1597875"/>
            <a:ext cx="387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Consider a parallel inductor-resistor circuit</a:t>
            </a:r>
            <a:endParaRPr>
              <a:latin typeface="Nunito"/>
              <a:ea typeface="Nunito"/>
              <a:cs typeface="Nunito"/>
              <a:sym typeface="Nunito"/>
            </a:endParaRPr>
          </a:p>
        </p:txBody>
      </p:sp>
      <p:sp>
        <p:nvSpPr>
          <p:cNvPr id="442" name="Google Shape;442;p30"/>
          <p:cNvSpPr txBox="1"/>
          <p:nvPr/>
        </p:nvSpPr>
        <p:spPr>
          <a:xfrm>
            <a:off x="5249200" y="2210650"/>
            <a:ext cx="361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443" name="Google Shape;443;p30"/>
          <p:cNvSpPr txBox="1"/>
          <p:nvPr/>
        </p:nvSpPr>
        <p:spPr>
          <a:xfrm>
            <a:off x="5123700" y="1858325"/>
            <a:ext cx="359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We know that</a:t>
            </a:r>
            <a:endParaRPr>
              <a:latin typeface="Nunito"/>
              <a:ea typeface="Nunito"/>
              <a:cs typeface="Nunito"/>
              <a:sym typeface="Nunito"/>
            </a:endParaRPr>
          </a:p>
        </p:txBody>
      </p:sp>
      <p:pic>
        <p:nvPicPr>
          <p:cNvPr id="444" name="Google Shape;444;p30"/>
          <p:cNvPicPr preferRelativeResize="0"/>
          <p:nvPr/>
        </p:nvPicPr>
        <p:blipFill>
          <a:blip r:embed="rId4">
            <a:alphaModFix/>
          </a:blip>
          <a:stretch>
            <a:fillRect/>
          </a:stretch>
        </p:blipFill>
        <p:spPr>
          <a:xfrm>
            <a:off x="5249200" y="2210650"/>
            <a:ext cx="1144950" cy="340750"/>
          </a:xfrm>
          <a:prstGeom prst="rect">
            <a:avLst/>
          </a:prstGeom>
          <a:noFill/>
          <a:ln>
            <a:noFill/>
          </a:ln>
        </p:spPr>
      </p:pic>
      <p:pic>
        <p:nvPicPr>
          <p:cNvPr id="445" name="Google Shape;445;p30"/>
          <p:cNvPicPr preferRelativeResize="0"/>
          <p:nvPr/>
        </p:nvPicPr>
        <p:blipFill>
          <a:blip r:embed="rId5">
            <a:alphaModFix/>
          </a:blip>
          <a:stretch>
            <a:fillRect/>
          </a:stretch>
        </p:blipFill>
        <p:spPr>
          <a:xfrm>
            <a:off x="7002575" y="2152125"/>
            <a:ext cx="1293950" cy="507700"/>
          </a:xfrm>
          <a:prstGeom prst="rect">
            <a:avLst/>
          </a:prstGeom>
          <a:noFill/>
          <a:ln>
            <a:noFill/>
          </a:ln>
        </p:spPr>
      </p:pic>
      <p:pic>
        <p:nvPicPr>
          <p:cNvPr id="446" name="Google Shape;446;p30"/>
          <p:cNvPicPr preferRelativeResize="0"/>
          <p:nvPr/>
        </p:nvPicPr>
        <p:blipFill>
          <a:blip r:embed="rId6">
            <a:alphaModFix/>
          </a:blip>
          <a:stretch>
            <a:fillRect/>
          </a:stretch>
        </p:blipFill>
        <p:spPr>
          <a:xfrm>
            <a:off x="5434851" y="2902711"/>
            <a:ext cx="2629583" cy="2035538"/>
          </a:xfrm>
          <a:prstGeom prst="rect">
            <a:avLst/>
          </a:prstGeom>
          <a:noFill/>
          <a:ln>
            <a:noFill/>
          </a:ln>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1"/>
          <p:cNvSpPr txBox="1">
            <a:spLocks noGrp="1"/>
          </p:cNvSpPr>
          <p:nvPr>
            <p:ph type="body" idx="1"/>
          </p:nvPr>
        </p:nvSpPr>
        <p:spPr>
          <a:xfrm>
            <a:off x="1303800" y="577950"/>
            <a:ext cx="7030500" cy="395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By Kirchhoff’s Voltage Law in any closed path</a:t>
            </a:r>
            <a:endParaRPr/>
          </a:p>
          <a:p>
            <a:pPr marL="0" lvl="0" indent="0" algn="l" rtl="0">
              <a:spcBef>
                <a:spcPts val="1200"/>
              </a:spcBef>
              <a:spcAft>
                <a:spcPts val="1200"/>
              </a:spcAft>
              <a:buNone/>
            </a:pPr>
            <a:endParaRPr/>
          </a:p>
        </p:txBody>
      </p:sp>
      <p:pic>
        <p:nvPicPr>
          <p:cNvPr id="452" name="Google Shape;452;p31"/>
          <p:cNvPicPr preferRelativeResize="0"/>
          <p:nvPr/>
        </p:nvPicPr>
        <p:blipFill>
          <a:blip r:embed="rId3">
            <a:alphaModFix/>
          </a:blip>
          <a:stretch>
            <a:fillRect/>
          </a:stretch>
        </p:blipFill>
        <p:spPr>
          <a:xfrm>
            <a:off x="1379300" y="977619"/>
            <a:ext cx="2981424" cy="376250"/>
          </a:xfrm>
          <a:prstGeom prst="rect">
            <a:avLst/>
          </a:prstGeom>
          <a:noFill/>
          <a:ln>
            <a:noFill/>
          </a:ln>
        </p:spPr>
      </p:pic>
      <p:sp>
        <p:nvSpPr>
          <p:cNvPr id="453" name="Google Shape;453;p31"/>
          <p:cNvSpPr txBox="1"/>
          <p:nvPr/>
        </p:nvSpPr>
        <p:spPr>
          <a:xfrm>
            <a:off x="1426800" y="1470825"/>
            <a:ext cx="53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Assume the equations governing its operation with</a:t>
            </a:r>
            <a:endParaRPr>
              <a:latin typeface="Nunito"/>
              <a:ea typeface="Nunito"/>
              <a:cs typeface="Nunito"/>
              <a:sym typeface="Nunito"/>
            </a:endParaRPr>
          </a:p>
        </p:txBody>
      </p:sp>
      <p:pic>
        <p:nvPicPr>
          <p:cNvPr id="454" name="Google Shape;454;p31"/>
          <p:cNvPicPr preferRelativeResize="0"/>
          <p:nvPr/>
        </p:nvPicPr>
        <p:blipFill>
          <a:blip r:embed="rId4">
            <a:alphaModFix/>
          </a:blip>
          <a:stretch>
            <a:fillRect/>
          </a:stretch>
        </p:blipFill>
        <p:spPr>
          <a:xfrm>
            <a:off x="5718650" y="1558950"/>
            <a:ext cx="1010175" cy="265500"/>
          </a:xfrm>
          <a:prstGeom prst="rect">
            <a:avLst/>
          </a:prstGeom>
          <a:noFill/>
          <a:ln>
            <a:noFill/>
          </a:ln>
        </p:spPr>
      </p:pic>
      <p:pic>
        <p:nvPicPr>
          <p:cNvPr id="455" name="Google Shape;455;p31"/>
          <p:cNvPicPr preferRelativeResize="0"/>
          <p:nvPr/>
        </p:nvPicPr>
        <p:blipFill>
          <a:blip r:embed="rId5">
            <a:alphaModFix/>
          </a:blip>
          <a:stretch>
            <a:fillRect/>
          </a:stretch>
        </p:blipFill>
        <p:spPr>
          <a:xfrm>
            <a:off x="1379300" y="2026850"/>
            <a:ext cx="3518600" cy="1176725"/>
          </a:xfrm>
          <a:prstGeom prst="rect">
            <a:avLst/>
          </a:prstGeom>
          <a:noFill/>
          <a:ln>
            <a:noFill/>
          </a:ln>
        </p:spPr>
      </p:pic>
      <p:pic>
        <p:nvPicPr>
          <p:cNvPr id="456" name="Google Shape;456;p31"/>
          <p:cNvPicPr preferRelativeResize="0"/>
          <p:nvPr/>
        </p:nvPicPr>
        <p:blipFill>
          <a:blip r:embed="rId6">
            <a:alphaModFix/>
          </a:blip>
          <a:stretch>
            <a:fillRect/>
          </a:stretch>
        </p:blipFill>
        <p:spPr>
          <a:xfrm>
            <a:off x="5252270" y="2026850"/>
            <a:ext cx="3082025" cy="2069600"/>
          </a:xfrm>
          <a:prstGeom prst="rect">
            <a:avLst/>
          </a:prstGeom>
          <a:noFill/>
          <a:ln>
            <a:noFill/>
          </a:ln>
        </p:spPr>
      </p:pic>
      <p:sp>
        <p:nvSpPr>
          <p:cNvPr id="457" name="Google Shape;457;p31"/>
          <p:cNvSpPr txBox="1"/>
          <p:nvPr/>
        </p:nvSpPr>
        <p:spPr>
          <a:xfrm>
            <a:off x="1379300" y="4201125"/>
            <a:ext cx="569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By using ODE method to solve the equations</a:t>
            </a:r>
            <a:endParaRPr>
              <a:latin typeface="Nunito"/>
              <a:ea typeface="Nunito"/>
              <a:cs typeface="Nunito"/>
              <a:sym typeface="Nunito"/>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4"/>
          <p:cNvSpPr txBox="1">
            <a:spLocks noGrp="1"/>
          </p:cNvSpPr>
          <p:nvPr>
            <p:ph type="title"/>
          </p:nvPr>
        </p:nvSpPr>
        <p:spPr>
          <a:xfrm>
            <a:off x="2970500" y="294213"/>
            <a:ext cx="3507600" cy="544800"/>
          </a:xfrm>
          <a:prstGeom prst="rect">
            <a:avLst/>
          </a:prstGeom>
          <a:solidFill>
            <a:srgbClr val="D9EAD3"/>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300">
                <a:solidFill>
                  <a:schemeClr val="accent1"/>
                </a:solidFill>
                <a:latin typeface="Rockwell"/>
                <a:ea typeface="Rockwell"/>
                <a:cs typeface="Rockwell"/>
                <a:sym typeface="Rockwell"/>
              </a:rPr>
              <a:t>CONTENTS</a:t>
            </a:r>
            <a:endParaRPr sz="3300">
              <a:solidFill>
                <a:schemeClr val="accent1"/>
              </a:solidFill>
              <a:latin typeface="Rockwell"/>
              <a:ea typeface="Rockwell"/>
              <a:cs typeface="Rockwell"/>
              <a:sym typeface="Rockwell"/>
            </a:endParaRPr>
          </a:p>
        </p:txBody>
      </p:sp>
      <p:sp>
        <p:nvSpPr>
          <p:cNvPr id="288" name="Google Shape;288;p14"/>
          <p:cNvSpPr txBox="1">
            <a:spLocks noGrp="1"/>
          </p:cNvSpPr>
          <p:nvPr>
            <p:ph type="body" idx="1"/>
          </p:nvPr>
        </p:nvSpPr>
        <p:spPr>
          <a:xfrm>
            <a:off x="1381125" y="1343750"/>
            <a:ext cx="7030500" cy="3597000"/>
          </a:xfrm>
          <a:prstGeom prst="rect">
            <a:avLst/>
          </a:prstGeom>
          <a:ln w="76200" cap="flat" cmpd="sng">
            <a:solidFill>
              <a:srgbClr val="D9EAD3"/>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Introduction To Eigenvalues &amp; Eigenvectors</a:t>
            </a:r>
            <a:endParaRPr sz="1600">
              <a:solidFill>
                <a:schemeClr val="accent1"/>
              </a:solidFill>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Characteristic Equation</a:t>
            </a:r>
            <a:endParaRPr sz="1600">
              <a:solidFill>
                <a:schemeClr val="accent1"/>
              </a:solidFill>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Graphical Interpretation of  Eigenvalues &amp; vectors</a:t>
            </a:r>
            <a:endParaRPr sz="1600">
              <a:solidFill>
                <a:schemeClr val="accent1"/>
              </a:solidFill>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Properties of Eigenvalues</a:t>
            </a:r>
            <a:endParaRPr sz="1600">
              <a:solidFill>
                <a:schemeClr val="accent1"/>
              </a:solidFill>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Cayley-Hamilton Theorem</a:t>
            </a:r>
            <a:endParaRPr sz="1600">
              <a:solidFill>
                <a:schemeClr val="accent1"/>
              </a:solidFill>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Real Life Examples</a:t>
            </a:r>
            <a:endParaRPr sz="1600">
              <a:solidFill>
                <a:schemeClr val="accent1"/>
              </a:solidFill>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Applications of Eigenvectors and Eigenvalues</a:t>
            </a:r>
            <a:endParaRPr sz="1600">
              <a:solidFill>
                <a:schemeClr val="accent1"/>
              </a:solidFill>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Application on Basic Circuit (LR circuit)</a:t>
            </a:r>
            <a:endParaRPr sz="1600">
              <a:solidFill>
                <a:schemeClr val="accent1"/>
              </a:solidFill>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Spectral Clustering</a:t>
            </a:r>
            <a:endParaRPr sz="1600">
              <a:solidFill>
                <a:schemeClr val="accent1"/>
              </a:solidFill>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Conclusion</a:t>
            </a:r>
            <a:endParaRPr sz="1600">
              <a:solidFill>
                <a:schemeClr val="accent1"/>
              </a:solidFill>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Bibliography</a:t>
            </a:r>
            <a:endParaRPr sz="1600">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endParaRPr sz="1800">
              <a:solidFill>
                <a:schemeClr val="accent1"/>
              </a:solidFill>
              <a:latin typeface="Times New Roman"/>
              <a:ea typeface="Times New Roman"/>
              <a:cs typeface="Times New Roman"/>
              <a:sym typeface="Times New Roman"/>
            </a:endParaRPr>
          </a:p>
        </p:txBody>
      </p:sp>
      <p:pic>
        <p:nvPicPr>
          <p:cNvPr id="289" name="Google Shape;289;p14"/>
          <p:cNvPicPr preferRelativeResize="0"/>
          <p:nvPr/>
        </p:nvPicPr>
        <p:blipFill rotWithShape="1">
          <a:blip r:embed="rId3">
            <a:alphaModFix/>
          </a:blip>
          <a:srcRect t="7000" b="-6999"/>
          <a:stretch/>
        </p:blipFill>
        <p:spPr>
          <a:xfrm>
            <a:off x="7347200" y="99575"/>
            <a:ext cx="1456724" cy="815800"/>
          </a:xfrm>
          <a:prstGeom prst="rect">
            <a:avLst/>
          </a:prstGeom>
          <a:noFill/>
          <a:ln>
            <a:noFill/>
          </a:ln>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2"/>
          <p:cNvSpPr txBox="1">
            <a:spLocks noGrp="1"/>
          </p:cNvSpPr>
          <p:nvPr>
            <p:ph type="body" idx="1"/>
          </p:nvPr>
        </p:nvSpPr>
        <p:spPr>
          <a:xfrm>
            <a:off x="1303800" y="502025"/>
            <a:ext cx="7030500" cy="4029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63" name="Google Shape;463;p32"/>
          <p:cNvPicPr preferRelativeResize="0"/>
          <p:nvPr/>
        </p:nvPicPr>
        <p:blipFill>
          <a:blip r:embed="rId3">
            <a:alphaModFix/>
          </a:blip>
          <a:stretch>
            <a:fillRect/>
          </a:stretch>
        </p:blipFill>
        <p:spPr>
          <a:xfrm>
            <a:off x="1303800" y="502025"/>
            <a:ext cx="2465750" cy="2472025"/>
          </a:xfrm>
          <a:prstGeom prst="rect">
            <a:avLst/>
          </a:prstGeom>
          <a:noFill/>
          <a:ln>
            <a:noFill/>
          </a:ln>
        </p:spPr>
      </p:pic>
      <p:sp>
        <p:nvSpPr>
          <p:cNvPr id="464" name="Google Shape;464;p32"/>
          <p:cNvSpPr txBox="1"/>
          <p:nvPr/>
        </p:nvSpPr>
        <p:spPr>
          <a:xfrm>
            <a:off x="1321100" y="3161850"/>
            <a:ext cx="267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Take the equations (3) and (4)</a:t>
            </a:r>
            <a:endParaRPr>
              <a:latin typeface="Nunito"/>
              <a:ea typeface="Nunito"/>
              <a:cs typeface="Nunito"/>
              <a:sym typeface="Nunito"/>
            </a:endParaRPr>
          </a:p>
        </p:txBody>
      </p:sp>
      <p:cxnSp>
        <p:nvCxnSpPr>
          <p:cNvPr id="465" name="Google Shape;465;p32"/>
          <p:cNvCxnSpPr/>
          <p:nvPr/>
        </p:nvCxnSpPr>
        <p:spPr>
          <a:xfrm>
            <a:off x="4060200" y="510825"/>
            <a:ext cx="26400" cy="4068900"/>
          </a:xfrm>
          <a:prstGeom prst="straightConnector1">
            <a:avLst/>
          </a:prstGeom>
          <a:noFill/>
          <a:ln w="38100" cap="flat" cmpd="sng">
            <a:solidFill>
              <a:schemeClr val="dk2"/>
            </a:solidFill>
            <a:prstDash val="solid"/>
            <a:round/>
            <a:headEnd type="none" w="med" len="med"/>
            <a:tailEnd type="none" w="med" len="med"/>
          </a:ln>
        </p:spPr>
      </p:cxnSp>
      <p:pic>
        <p:nvPicPr>
          <p:cNvPr id="466" name="Google Shape;466;p32"/>
          <p:cNvPicPr preferRelativeResize="0"/>
          <p:nvPr/>
        </p:nvPicPr>
        <p:blipFill>
          <a:blip r:embed="rId4">
            <a:alphaModFix/>
          </a:blip>
          <a:stretch>
            <a:fillRect/>
          </a:stretch>
        </p:blipFill>
        <p:spPr>
          <a:xfrm>
            <a:off x="4265525" y="647500"/>
            <a:ext cx="3784425" cy="1756900"/>
          </a:xfrm>
          <a:prstGeom prst="rect">
            <a:avLst/>
          </a:prstGeom>
          <a:noFill/>
          <a:ln>
            <a:noFill/>
          </a:ln>
        </p:spPr>
      </p:pic>
      <p:pic>
        <p:nvPicPr>
          <p:cNvPr id="467" name="Google Shape;467;p32"/>
          <p:cNvPicPr preferRelativeResize="0"/>
          <p:nvPr/>
        </p:nvPicPr>
        <p:blipFill>
          <a:blip r:embed="rId5">
            <a:alphaModFix/>
          </a:blip>
          <a:stretch>
            <a:fillRect/>
          </a:stretch>
        </p:blipFill>
        <p:spPr>
          <a:xfrm>
            <a:off x="4402850" y="3161844"/>
            <a:ext cx="3509767" cy="400200"/>
          </a:xfrm>
          <a:prstGeom prst="rect">
            <a:avLst/>
          </a:prstGeom>
          <a:noFill/>
          <a:ln>
            <a:noFill/>
          </a:ln>
        </p:spPr>
      </p:pic>
      <p:sp>
        <p:nvSpPr>
          <p:cNvPr id="468" name="Google Shape;468;p32"/>
          <p:cNvSpPr txBox="1"/>
          <p:nvPr/>
        </p:nvSpPr>
        <p:spPr>
          <a:xfrm>
            <a:off x="4447725" y="2642200"/>
            <a:ext cx="346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Using Auxiliary equation</a:t>
            </a:r>
            <a:endParaRPr>
              <a:latin typeface="Nunito"/>
              <a:ea typeface="Nunito"/>
              <a:cs typeface="Nunito"/>
              <a:sym typeface="Nunito"/>
            </a:endParaRPr>
          </a:p>
        </p:txBody>
      </p:sp>
      <p:pic>
        <p:nvPicPr>
          <p:cNvPr id="469" name="Google Shape;469;p32"/>
          <p:cNvPicPr preferRelativeResize="0"/>
          <p:nvPr/>
        </p:nvPicPr>
        <p:blipFill>
          <a:blip r:embed="rId6">
            <a:alphaModFix/>
          </a:blip>
          <a:stretch>
            <a:fillRect/>
          </a:stretch>
        </p:blipFill>
        <p:spPr>
          <a:xfrm>
            <a:off x="4369325" y="3681500"/>
            <a:ext cx="3543300" cy="723900"/>
          </a:xfrm>
          <a:prstGeom prst="rect">
            <a:avLst/>
          </a:prstGeom>
          <a:noFill/>
          <a:ln>
            <a:noFill/>
          </a:ln>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3"/>
          <p:cNvSpPr txBox="1">
            <a:spLocks noGrp="1"/>
          </p:cNvSpPr>
          <p:nvPr>
            <p:ph type="body" idx="1"/>
          </p:nvPr>
        </p:nvSpPr>
        <p:spPr>
          <a:xfrm>
            <a:off x="1303800" y="519625"/>
            <a:ext cx="7030500" cy="401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sp>
        <p:nvSpPr>
          <p:cNvPr id="475" name="Google Shape;475;p33"/>
          <p:cNvSpPr txBox="1"/>
          <p:nvPr/>
        </p:nvSpPr>
        <p:spPr>
          <a:xfrm>
            <a:off x="1250650" y="440375"/>
            <a:ext cx="31707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a:solidFill>
                  <a:schemeClr val="dk2"/>
                </a:solidFill>
                <a:latin typeface="Nunito"/>
                <a:ea typeface="Nunito"/>
                <a:cs typeface="Nunito"/>
                <a:sym typeface="Nunito"/>
              </a:rPr>
              <a:t>Solution (current flows in loops)of this differential equation </a:t>
            </a:r>
            <a:endParaRPr>
              <a:latin typeface="Nunito"/>
              <a:ea typeface="Nunito"/>
              <a:cs typeface="Nunito"/>
              <a:sym typeface="Nunito"/>
            </a:endParaRPr>
          </a:p>
        </p:txBody>
      </p:sp>
      <p:cxnSp>
        <p:nvCxnSpPr>
          <p:cNvPr id="476" name="Google Shape;476;p33"/>
          <p:cNvCxnSpPr/>
          <p:nvPr/>
        </p:nvCxnSpPr>
        <p:spPr>
          <a:xfrm>
            <a:off x="4368450" y="554875"/>
            <a:ext cx="52800" cy="4227600"/>
          </a:xfrm>
          <a:prstGeom prst="straightConnector1">
            <a:avLst/>
          </a:prstGeom>
          <a:noFill/>
          <a:ln w="38100" cap="flat" cmpd="sng">
            <a:solidFill>
              <a:schemeClr val="dk2"/>
            </a:solidFill>
            <a:prstDash val="solid"/>
            <a:round/>
            <a:headEnd type="none" w="med" len="med"/>
            <a:tailEnd type="none" w="med" len="med"/>
          </a:ln>
        </p:spPr>
      </p:cxnSp>
      <p:pic>
        <p:nvPicPr>
          <p:cNvPr id="477" name="Google Shape;477;p33"/>
          <p:cNvPicPr preferRelativeResize="0"/>
          <p:nvPr/>
        </p:nvPicPr>
        <p:blipFill>
          <a:blip r:embed="rId3">
            <a:alphaModFix/>
          </a:blip>
          <a:stretch>
            <a:fillRect/>
          </a:stretch>
        </p:blipFill>
        <p:spPr>
          <a:xfrm>
            <a:off x="1473500" y="1116925"/>
            <a:ext cx="2084675" cy="406750"/>
          </a:xfrm>
          <a:prstGeom prst="rect">
            <a:avLst/>
          </a:prstGeom>
          <a:noFill/>
          <a:ln>
            <a:noFill/>
          </a:ln>
        </p:spPr>
      </p:pic>
      <p:cxnSp>
        <p:nvCxnSpPr>
          <p:cNvPr id="478" name="Google Shape;478;p33"/>
          <p:cNvCxnSpPr/>
          <p:nvPr/>
        </p:nvCxnSpPr>
        <p:spPr>
          <a:xfrm>
            <a:off x="2730275" y="1470825"/>
            <a:ext cx="211500" cy="176100"/>
          </a:xfrm>
          <a:prstGeom prst="straightConnector1">
            <a:avLst/>
          </a:prstGeom>
          <a:noFill/>
          <a:ln w="9525" cap="flat" cmpd="sng">
            <a:solidFill>
              <a:schemeClr val="dk2"/>
            </a:solidFill>
            <a:prstDash val="solid"/>
            <a:round/>
            <a:headEnd type="none" w="med" len="med"/>
            <a:tailEnd type="none" w="med" len="med"/>
          </a:ln>
        </p:spPr>
      </p:cxnSp>
      <p:sp>
        <p:nvSpPr>
          <p:cNvPr id="479" name="Google Shape;479;p33"/>
          <p:cNvSpPr txBox="1"/>
          <p:nvPr/>
        </p:nvSpPr>
        <p:spPr>
          <a:xfrm>
            <a:off x="2976900" y="1602950"/>
            <a:ext cx="1391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2"/>
                </a:solidFill>
                <a:latin typeface="Nunito"/>
                <a:ea typeface="Nunito"/>
                <a:cs typeface="Nunito"/>
                <a:sym typeface="Nunito"/>
              </a:rPr>
              <a:t>Real and distinct roots</a:t>
            </a:r>
            <a:endParaRPr sz="600">
              <a:solidFill>
                <a:schemeClr val="accent2"/>
              </a:solidFill>
              <a:latin typeface="Nunito"/>
              <a:ea typeface="Nunito"/>
              <a:cs typeface="Nunito"/>
              <a:sym typeface="Nunito"/>
            </a:endParaRPr>
          </a:p>
        </p:txBody>
      </p:sp>
      <p:pic>
        <p:nvPicPr>
          <p:cNvPr id="480" name="Google Shape;480;p33"/>
          <p:cNvPicPr preferRelativeResize="0"/>
          <p:nvPr/>
        </p:nvPicPr>
        <p:blipFill>
          <a:blip r:embed="rId4">
            <a:alphaModFix/>
          </a:blip>
          <a:stretch>
            <a:fillRect/>
          </a:stretch>
        </p:blipFill>
        <p:spPr>
          <a:xfrm>
            <a:off x="1391550" y="2673725"/>
            <a:ext cx="2571525" cy="1335850"/>
          </a:xfrm>
          <a:prstGeom prst="rect">
            <a:avLst/>
          </a:prstGeom>
          <a:noFill/>
          <a:ln>
            <a:noFill/>
          </a:ln>
        </p:spPr>
      </p:pic>
      <p:sp>
        <p:nvSpPr>
          <p:cNvPr id="481" name="Google Shape;481;p33"/>
          <p:cNvSpPr txBox="1"/>
          <p:nvPr/>
        </p:nvSpPr>
        <p:spPr>
          <a:xfrm>
            <a:off x="1391550" y="2126150"/>
            <a:ext cx="208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Using equation (1)</a:t>
            </a:r>
            <a:endParaRPr>
              <a:latin typeface="Nunito"/>
              <a:ea typeface="Nunito"/>
              <a:cs typeface="Nunito"/>
              <a:sym typeface="Nunito"/>
            </a:endParaRPr>
          </a:p>
        </p:txBody>
      </p:sp>
      <p:pic>
        <p:nvPicPr>
          <p:cNvPr id="482" name="Google Shape;482;p33"/>
          <p:cNvPicPr preferRelativeResize="0"/>
          <p:nvPr/>
        </p:nvPicPr>
        <p:blipFill>
          <a:blip r:embed="rId5">
            <a:alphaModFix/>
          </a:blip>
          <a:stretch>
            <a:fillRect/>
          </a:stretch>
        </p:blipFill>
        <p:spPr>
          <a:xfrm>
            <a:off x="1391550" y="4322825"/>
            <a:ext cx="2534611" cy="400200"/>
          </a:xfrm>
          <a:prstGeom prst="rect">
            <a:avLst/>
          </a:prstGeom>
          <a:noFill/>
          <a:ln>
            <a:noFill/>
          </a:ln>
        </p:spPr>
      </p:pic>
      <p:pic>
        <p:nvPicPr>
          <p:cNvPr id="483" name="Google Shape;483;p33"/>
          <p:cNvPicPr preferRelativeResize="0"/>
          <p:nvPr/>
        </p:nvPicPr>
        <p:blipFill>
          <a:blip r:embed="rId6">
            <a:alphaModFix/>
          </a:blip>
          <a:stretch>
            <a:fillRect/>
          </a:stretch>
        </p:blipFill>
        <p:spPr>
          <a:xfrm>
            <a:off x="5189850" y="554875"/>
            <a:ext cx="2364000" cy="854300"/>
          </a:xfrm>
          <a:prstGeom prst="rect">
            <a:avLst/>
          </a:prstGeom>
          <a:noFill/>
          <a:ln>
            <a:noFill/>
          </a:ln>
        </p:spPr>
      </p:pic>
      <p:sp>
        <p:nvSpPr>
          <p:cNvPr id="484" name="Google Shape;484;p33"/>
          <p:cNvSpPr txBox="1"/>
          <p:nvPr/>
        </p:nvSpPr>
        <p:spPr>
          <a:xfrm>
            <a:off x="4914500" y="1664450"/>
            <a:ext cx="39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We get</a:t>
            </a:r>
            <a:endParaRPr>
              <a:latin typeface="Nunito"/>
              <a:ea typeface="Nunito"/>
              <a:cs typeface="Nunito"/>
              <a:sym typeface="Nunito"/>
            </a:endParaRPr>
          </a:p>
        </p:txBody>
      </p:sp>
      <p:pic>
        <p:nvPicPr>
          <p:cNvPr id="485" name="Google Shape;485;p33"/>
          <p:cNvPicPr preferRelativeResize="0"/>
          <p:nvPr/>
        </p:nvPicPr>
        <p:blipFill>
          <a:blip r:embed="rId7">
            <a:alphaModFix/>
          </a:blip>
          <a:stretch>
            <a:fillRect/>
          </a:stretch>
        </p:blipFill>
        <p:spPr>
          <a:xfrm>
            <a:off x="5881438" y="1722738"/>
            <a:ext cx="2276475" cy="657225"/>
          </a:xfrm>
          <a:prstGeom prst="rect">
            <a:avLst/>
          </a:prstGeom>
          <a:noFill/>
          <a:ln>
            <a:noFill/>
          </a:ln>
        </p:spPr>
      </p:pic>
      <p:pic>
        <p:nvPicPr>
          <p:cNvPr id="486" name="Google Shape;486;p33"/>
          <p:cNvPicPr preferRelativeResize="0"/>
          <p:nvPr/>
        </p:nvPicPr>
        <p:blipFill>
          <a:blip r:embed="rId8">
            <a:alphaModFix/>
          </a:blip>
          <a:stretch>
            <a:fillRect/>
          </a:stretch>
        </p:blipFill>
        <p:spPr>
          <a:xfrm>
            <a:off x="5447475" y="2526338"/>
            <a:ext cx="2762250" cy="1266825"/>
          </a:xfrm>
          <a:prstGeom prst="rect">
            <a:avLst/>
          </a:prstGeom>
          <a:noFill/>
          <a:ln>
            <a:noFill/>
          </a:ln>
        </p:spPr>
      </p:pic>
      <p:pic>
        <p:nvPicPr>
          <p:cNvPr id="487" name="Google Shape;487;p33"/>
          <p:cNvPicPr preferRelativeResize="0"/>
          <p:nvPr/>
        </p:nvPicPr>
        <p:blipFill>
          <a:blip r:embed="rId9">
            <a:alphaModFix/>
          </a:blip>
          <a:stretch>
            <a:fillRect/>
          </a:stretch>
        </p:blipFill>
        <p:spPr>
          <a:xfrm>
            <a:off x="4826625" y="3793175"/>
            <a:ext cx="3967700" cy="738350"/>
          </a:xfrm>
          <a:prstGeom prst="rect">
            <a:avLst/>
          </a:prstGeom>
          <a:noFill/>
          <a:ln>
            <a:noFill/>
          </a:ln>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4"/>
          <p:cNvSpPr txBox="1">
            <a:spLocks noGrp="1"/>
          </p:cNvSpPr>
          <p:nvPr>
            <p:ph type="body" idx="1"/>
          </p:nvPr>
        </p:nvSpPr>
        <p:spPr>
          <a:xfrm>
            <a:off x="1303800" y="502025"/>
            <a:ext cx="7030500" cy="402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solidFill>
                  <a:schemeClr val="accent5"/>
                </a:solidFill>
              </a:rPr>
              <a:t>Same current values y(t) can be obtained by using eigenvalues and eigenvectors</a:t>
            </a:r>
            <a:r>
              <a:rPr lang="en" sz="1400" b="1"/>
              <a:t> </a:t>
            </a:r>
            <a:endParaRPr sz="1400" b="1"/>
          </a:p>
          <a:p>
            <a:pPr marL="0" lvl="0" indent="0" algn="l" rtl="0">
              <a:spcBef>
                <a:spcPts val="1200"/>
              </a:spcBef>
              <a:spcAft>
                <a:spcPts val="0"/>
              </a:spcAft>
              <a:buNone/>
            </a:pPr>
            <a:r>
              <a:rPr lang="en"/>
              <a:t>Rewrite the equations (1) and (2) for transforming into Matrix form</a:t>
            </a:r>
            <a:endParaRPr/>
          </a:p>
          <a:p>
            <a:pPr marL="0" lvl="0" indent="0" algn="l" rtl="0">
              <a:spcBef>
                <a:spcPts val="1200"/>
              </a:spcBef>
              <a:spcAft>
                <a:spcPts val="1200"/>
              </a:spcAft>
              <a:buNone/>
            </a:pPr>
            <a:endParaRPr/>
          </a:p>
        </p:txBody>
      </p:sp>
      <p:pic>
        <p:nvPicPr>
          <p:cNvPr id="493" name="Google Shape;493;p34"/>
          <p:cNvPicPr preferRelativeResize="0"/>
          <p:nvPr/>
        </p:nvPicPr>
        <p:blipFill>
          <a:blip r:embed="rId3">
            <a:alphaModFix/>
          </a:blip>
          <a:stretch>
            <a:fillRect/>
          </a:stretch>
        </p:blipFill>
        <p:spPr>
          <a:xfrm>
            <a:off x="1357975" y="1514075"/>
            <a:ext cx="2658200" cy="1251450"/>
          </a:xfrm>
          <a:prstGeom prst="rect">
            <a:avLst/>
          </a:prstGeom>
          <a:noFill/>
          <a:ln>
            <a:noFill/>
          </a:ln>
        </p:spPr>
      </p:pic>
      <p:sp>
        <p:nvSpPr>
          <p:cNvPr id="494" name="Google Shape;494;p34"/>
          <p:cNvSpPr txBox="1"/>
          <p:nvPr/>
        </p:nvSpPr>
        <p:spPr>
          <a:xfrm>
            <a:off x="1468600" y="3017050"/>
            <a:ext cx="17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From (5) and (6)</a:t>
            </a:r>
            <a:endParaRPr>
              <a:latin typeface="Nunito"/>
              <a:ea typeface="Nunito"/>
              <a:cs typeface="Nunito"/>
              <a:sym typeface="Nunito"/>
            </a:endParaRPr>
          </a:p>
        </p:txBody>
      </p:sp>
      <p:pic>
        <p:nvPicPr>
          <p:cNvPr id="495" name="Google Shape;495;p34"/>
          <p:cNvPicPr preferRelativeResize="0"/>
          <p:nvPr/>
        </p:nvPicPr>
        <p:blipFill>
          <a:blip r:embed="rId4">
            <a:alphaModFix/>
          </a:blip>
          <a:stretch>
            <a:fillRect/>
          </a:stretch>
        </p:blipFill>
        <p:spPr>
          <a:xfrm>
            <a:off x="3258700" y="3017050"/>
            <a:ext cx="1887250" cy="543800"/>
          </a:xfrm>
          <a:prstGeom prst="rect">
            <a:avLst/>
          </a:prstGeom>
          <a:noFill/>
          <a:ln>
            <a:noFill/>
          </a:ln>
        </p:spPr>
      </p:pic>
      <p:pic>
        <p:nvPicPr>
          <p:cNvPr id="496" name="Google Shape;496;p34"/>
          <p:cNvPicPr preferRelativeResize="0"/>
          <p:nvPr/>
        </p:nvPicPr>
        <p:blipFill>
          <a:blip r:embed="rId5">
            <a:alphaModFix/>
          </a:blip>
          <a:stretch>
            <a:fillRect/>
          </a:stretch>
        </p:blipFill>
        <p:spPr>
          <a:xfrm>
            <a:off x="1468600" y="3845600"/>
            <a:ext cx="1517125" cy="686025"/>
          </a:xfrm>
          <a:prstGeom prst="rect">
            <a:avLst/>
          </a:prstGeom>
          <a:noFill/>
          <a:ln>
            <a:noFill/>
          </a:ln>
        </p:spPr>
      </p:pic>
      <p:pic>
        <p:nvPicPr>
          <p:cNvPr id="497" name="Google Shape;497;p34"/>
          <p:cNvPicPr preferRelativeResize="0"/>
          <p:nvPr/>
        </p:nvPicPr>
        <p:blipFill>
          <a:blip r:embed="rId6">
            <a:alphaModFix/>
          </a:blip>
          <a:stretch>
            <a:fillRect/>
          </a:stretch>
        </p:blipFill>
        <p:spPr>
          <a:xfrm>
            <a:off x="3540500" y="3845713"/>
            <a:ext cx="1524000" cy="685800"/>
          </a:xfrm>
          <a:prstGeom prst="rect">
            <a:avLst/>
          </a:prstGeom>
          <a:noFill/>
          <a:ln>
            <a:noFill/>
          </a:ln>
        </p:spPr>
      </p:pic>
      <p:cxnSp>
        <p:nvCxnSpPr>
          <p:cNvPr id="498" name="Google Shape;498;p34"/>
          <p:cNvCxnSpPr/>
          <p:nvPr/>
        </p:nvCxnSpPr>
        <p:spPr>
          <a:xfrm>
            <a:off x="5428600" y="1321025"/>
            <a:ext cx="41400" cy="3674100"/>
          </a:xfrm>
          <a:prstGeom prst="straightConnector1">
            <a:avLst/>
          </a:prstGeom>
          <a:noFill/>
          <a:ln w="38100" cap="flat" cmpd="sng">
            <a:solidFill>
              <a:schemeClr val="dk2"/>
            </a:solidFill>
            <a:prstDash val="solid"/>
            <a:round/>
            <a:headEnd type="none" w="med" len="med"/>
            <a:tailEnd type="none" w="med" len="med"/>
          </a:ln>
        </p:spPr>
      </p:cxnSp>
      <p:sp>
        <p:nvSpPr>
          <p:cNvPr id="499" name="Google Shape;499;p34"/>
          <p:cNvSpPr txBox="1"/>
          <p:nvPr/>
        </p:nvSpPr>
        <p:spPr>
          <a:xfrm>
            <a:off x="5593725" y="1444875"/>
            <a:ext cx="265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Now we solve the equation (7) with Square matrix A</a:t>
            </a:r>
            <a:endParaRPr>
              <a:latin typeface="Nunito"/>
              <a:ea typeface="Nunito"/>
              <a:cs typeface="Nunito"/>
              <a:sym typeface="Nunito"/>
            </a:endParaRPr>
          </a:p>
        </p:txBody>
      </p:sp>
      <p:sp>
        <p:nvSpPr>
          <p:cNvPr id="500" name="Google Shape;500;p34"/>
          <p:cNvSpPr txBox="1"/>
          <p:nvPr/>
        </p:nvSpPr>
        <p:spPr>
          <a:xfrm>
            <a:off x="5717575" y="2249875"/>
            <a:ext cx="2534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From the previous method </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The solution may be assumed in the form</a:t>
            </a:r>
            <a:endParaRPr>
              <a:latin typeface="Nunito"/>
              <a:ea typeface="Nunito"/>
              <a:cs typeface="Nunito"/>
              <a:sym typeface="Nunito"/>
            </a:endParaRPr>
          </a:p>
        </p:txBody>
      </p:sp>
      <p:pic>
        <p:nvPicPr>
          <p:cNvPr id="501" name="Google Shape;501;p34"/>
          <p:cNvPicPr preferRelativeResize="0"/>
          <p:nvPr/>
        </p:nvPicPr>
        <p:blipFill>
          <a:blip r:embed="rId7">
            <a:alphaModFix/>
          </a:blip>
          <a:stretch>
            <a:fillRect/>
          </a:stretch>
        </p:blipFill>
        <p:spPr>
          <a:xfrm>
            <a:off x="5956425" y="3417250"/>
            <a:ext cx="2534400" cy="505013"/>
          </a:xfrm>
          <a:prstGeom prst="rect">
            <a:avLst/>
          </a:prstGeom>
          <a:noFill/>
          <a:ln>
            <a:noFill/>
          </a:ln>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5"/>
          <p:cNvSpPr txBox="1">
            <a:spLocks noGrp="1"/>
          </p:cNvSpPr>
          <p:nvPr>
            <p:ph type="body" idx="1"/>
          </p:nvPr>
        </p:nvSpPr>
        <p:spPr>
          <a:xfrm>
            <a:off x="1303800" y="598900"/>
            <a:ext cx="7030500" cy="393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Substitute eq(8) in eq(7)</a:t>
            </a:r>
            <a:endParaRPr/>
          </a:p>
          <a:p>
            <a:pPr marL="0" lvl="0" indent="0" algn="l" rtl="0">
              <a:spcBef>
                <a:spcPts val="1200"/>
              </a:spcBef>
              <a:spcAft>
                <a:spcPts val="1200"/>
              </a:spcAft>
              <a:buNone/>
            </a:pPr>
            <a:endParaRPr/>
          </a:p>
        </p:txBody>
      </p:sp>
      <p:pic>
        <p:nvPicPr>
          <p:cNvPr id="507" name="Google Shape;507;p35"/>
          <p:cNvPicPr preferRelativeResize="0"/>
          <p:nvPr/>
        </p:nvPicPr>
        <p:blipFill>
          <a:blip r:embed="rId3">
            <a:alphaModFix/>
          </a:blip>
          <a:stretch>
            <a:fillRect/>
          </a:stretch>
        </p:blipFill>
        <p:spPr>
          <a:xfrm>
            <a:off x="1237675" y="1127322"/>
            <a:ext cx="2711750" cy="2158800"/>
          </a:xfrm>
          <a:prstGeom prst="rect">
            <a:avLst/>
          </a:prstGeom>
          <a:noFill/>
          <a:ln>
            <a:noFill/>
          </a:ln>
        </p:spPr>
      </p:pic>
      <p:pic>
        <p:nvPicPr>
          <p:cNvPr id="508" name="Google Shape;508;p35"/>
          <p:cNvPicPr preferRelativeResize="0"/>
          <p:nvPr/>
        </p:nvPicPr>
        <p:blipFill>
          <a:blip r:embed="rId4">
            <a:alphaModFix/>
          </a:blip>
          <a:stretch>
            <a:fillRect/>
          </a:stretch>
        </p:blipFill>
        <p:spPr>
          <a:xfrm>
            <a:off x="1429475" y="3769875"/>
            <a:ext cx="1864475" cy="578300"/>
          </a:xfrm>
          <a:prstGeom prst="rect">
            <a:avLst/>
          </a:prstGeom>
          <a:noFill/>
          <a:ln>
            <a:noFill/>
          </a:ln>
        </p:spPr>
      </p:pic>
      <p:pic>
        <p:nvPicPr>
          <p:cNvPr id="509" name="Google Shape;509;p35"/>
          <p:cNvPicPr preferRelativeResize="0"/>
          <p:nvPr/>
        </p:nvPicPr>
        <p:blipFill>
          <a:blip r:embed="rId5">
            <a:alphaModFix/>
          </a:blip>
          <a:stretch>
            <a:fillRect/>
          </a:stretch>
        </p:blipFill>
        <p:spPr>
          <a:xfrm>
            <a:off x="4211675" y="1492350"/>
            <a:ext cx="4812621" cy="2158800"/>
          </a:xfrm>
          <a:prstGeom prst="rect">
            <a:avLst/>
          </a:prstGeom>
          <a:noFill/>
          <a:ln>
            <a:noFill/>
          </a:ln>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6"/>
          <p:cNvSpPr txBox="1">
            <a:spLocks noGrp="1"/>
          </p:cNvSpPr>
          <p:nvPr>
            <p:ph type="title"/>
          </p:nvPr>
        </p:nvSpPr>
        <p:spPr>
          <a:xfrm>
            <a:off x="1303800" y="598575"/>
            <a:ext cx="4676400" cy="616800"/>
          </a:xfrm>
          <a:prstGeom prst="rect">
            <a:avLst/>
          </a:prstGeom>
          <a:solidFill>
            <a:srgbClr val="D9EAD3"/>
          </a:solidFill>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rPr>
              <a:t>SPECTRAL CLUSTERING</a:t>
            </a:r>
            <a:endParaRPr>
              <a:solidFill>
                <a:schemeClr val="accent1"/>
              </a:solidFill>
            </a:endParaRPr>
          </a:p>
        </p:txBody>
      </p:sp>
      <p:sp>
        <p:nvSpPr>
          <p:cNvPr id="515" name="Google Shape;515;p36"/>
          <p:cNvSpPr txBox="1">
            <a:spLocks noGrp="1"/>
          </p:cNvSpPr>
          <p:nvPr>
            <p:ph type="body" idx="1"/>
          </p:nvPr>
        </p:nvSpPr>
        <p:spPr>
          <a:xfrm>
            <a:off x="875175" y="1408350"/>
            <a:ext cx="7360500" cy="31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1"/>
                </a:solidFill>
                <a:highlight>
                  <a:schemeClr val="lt1"/>
                </a:highlight>
                <a:latin typeface="Times New Roman"/>
                <a:ea typeface="Times New Roman"/>
                <a:cs typeface="Times New Roman"/>
                <a:sym typeface="Times New Roman"/>
              </a:rPr>
              <a:t>Spectral Clustering is one of the main applications of eigenvalues and eigenvectors</a:t>
            </a:r>
            <a:endParaRPr sz="190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r>
              <a:rPr lang="en" sz="1900">
                <a:solidFill>
                  <a:schemeClr val="accent1"/>
                </a:solidFill>
                <a:highlight>
                  <a:schemeClr val="lt1"/>
                </a:highlight>
                <a:latin typeface="Times New Roman"/>
                <a:ea typeface="Times New Roman"/>
                <a:cs typeface="Times New Roman"/>
                <a:sym typeface="Times New Roman"/>
              </a:rPr>
              <a:t>Spectral clustering is a technique with roots in graph theory, where the approach is used to identify communities of nodes in a graph based on the edges connecting them. The method is flexible and allows us to cluster non graph data as well.</a:t>
            </a:r>
            <a:endParaRPr sz="190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r>
              <a:rPr lang="en" sz="1900">
                <a:solidFill>
                  <a:schemeClr val="accent1"/>
                </a:solidFill>
                <a:highlight>
                  <a:schemeClr val="lt1"/>
                </a:highlight>
                <a:latin typeface="Times New Roman"/>
                <a:ea typeface="Times New Roman"/>
                <a:cs typeface="Times New Roman"/>
                <a:sym typeface="Times New Roman"/>
              </a:rPr>
              <a:t>Spectral clustering uses information from the eigenvalues (spectrum) of special matrices built from the graph or the data set.</a:t>
            </a:r>
            <a:endParaRPr sz="190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190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190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1200"/>
              </a:spcAft>
              <a:buNone/>
            </a:pPr>
            <a:endParaRPr sz="1900">
              <a:solidFill>
                <a:schemeClr val="accent1"/>
              </a:solidFill>
              <a:highlight>
                <a:schemeClr val="lt1"/>
              </a:highlight>
              <a:latin typeface="Times New Roman"/>
              <a:ea typeface="Times New Roman"/>
              <a:cs typeface="Times New Roman"/>
              <a:sym typeface="Times New Roman"/>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7"/>
          <p:cNvSpPr txBox="1">
            <a:spLocks noGrp="1"/>
          </p:cNvSpPr>
          <p:nvPr>
            <p:ph type="title"/>
          </p:nvPr>
        </p:nvSpPr>
        <p:spPr>
          <a:xfrm>
            <a:off x="2335150" y="778375"/>
            <a:ext cx="5424300" cy="549000"/>
          </a:xfrm>
          <a:prstGeom prst="rect">
            <a:avLst/>
          </a:prstGeom>
          <a:solidFill>
            <a:srgbClr val="D9EAD3"/>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accent1"/>
                </a:solidFill>
                <a:latin typeface="Rockwell"/>
                <a:ea typeface="Rockwell"/>
                <a:cs typeface="Rockwell"/>
                <a:sym typeface="Rockwell"/>
              </a:rPr>
              <a:t>SPECTRAL CLUSTERING</a:t>
            </a:r>
            <a:endParaRPr>
              <a:solidFill>
                <a:schemeClr val="accent1"/>
              </a:solidFill>
              <a:latin typeface="Rockwell"/>
              <a:ea typeface="Rockwell"/>
              <a:cs typeface="Rockwell"/>
              <a:sym typeface="Rockwell"/>
            </a:endParaRPr>
          </a:p>
        </p:txBody>
      </p:sp>
      <p:sp>
        <p:nvSpPr>
          <p:cNvPr id="521" name="Google Shape;521;p37"/>
          <p:cNvSpPr txBox="1">
            <a:spLocks noGrp="1"/>
          </p:cNvSpPr>
          <p:nvPr>
            <p:ph type="body" idx="1"/>
          </p:nvPr>
        </p:nvSpPr>
        <p:spPr>
          <a:xfrm>
            <a:off x="495500" y="1483900"/>
            <a:ext cx="8413800" cy="329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solidFill>
                  <a:schemeClr val="accent1"/>
                </a:solidFill>
                <a:highlight>
                  <a:srgbClr val="FFFFFF"/>
                </a:highlight>
                <a:latin typeface="Times New Roman"/>
                <a:ea typeface="Times New Roman"/>
                <a:cs typeface="Times New Roman"/>
                <a:sym typeface="Times New Roman"/>
              </a:rPr>
              <a:t>To know About Spectral clustering , we need to know to first know about graphs.</a:t>
            </a:r>
            <a:endParaRPr sz="1900">
              <a:solidFill>
                <a:schemeClr val="accent1"/>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r>
              <a:rPr lang="en" sz="1900">
                <a:solidFill>
                  <a:schemeClr val="accent1"/>
                </a:solidFill>
                <a:highlight>
                  <a:srgbClr val="FFFFFF"/>
                </a:highlight>
                <a:latin typeface="Times New Roman"/>
                <a:ea typeface="Times New Roman"/>
                <a:cs typeface="Times New Roman"/>
                <a:sym typeface="Times New Roman"/>
              </a:rPr>
              <a:t>Graphs are a natural way to represent many types of data. A graph is a set of nodes with a corresponding set of edges which connect the nodes. The edges may be directed or undirected and can even have weights associated with them.</a:t>
            </a:r>
            <a:endParaRPr sz="1900">
              <a:solidFill>
                <a:schemeClr val="accent1"/>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r>
              <a:rPr lang="en" sz="1900">
                <a:solidFill>
                  <a:schemeClr val="accent1"/>
                </a:solidFill>
                <a:highlight>
                  <a:srgbClr val="FFFFFF"/>
                </a:highlight>
                <a:latin typeface="Times New Roman"/>
                <a:ea typeface="Times New Roman"/>
                <a:cs typeface="Times New Roman"/>
                <a:sym typeface="Times New Roman"/>
              </a:rPr>
              <a:t>The weights on the edges could represent the bandwidth available along that edge.</a:t>
            </a:r>
            <a:endParaRPr sz="1900">
              <a:solidFill>
                <a:schemeClr val="accent1"/>
              </a:solidFill>
              <a:highlight>
                <a:srgbClr val="FFFFFF"/>
              </a:highlight>
              <a:latin typeface="Times New Roman"/>
              <a:ea typeface="Times New Roman"/>
              <a:cs typeface="Times New Roman"/>
              <a:sym typeface="Times New Roman"/>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8"/>
          <p:cNvSpPr txBox="1">
            <a:spLocks noGrp="1"/>
          </p:cNvSpPr>
          <p:nvPr>
            <p:ph type="title"/>
          </p:nvPr>
        </p:nvSpPr>
        <p:spPr>
          <a:xfrm>
            <a:off x="2139525" y="746075"/>
            <a:ext cx="4676400" cy="616800"/>
          </a:xfrm>
          <a:prstGeom prst="rect">
            <a:avLst/>
          </a:prstGeom>
          <a:solidFill>
            <a:srgbClr val="D9EAD3"/>
          </a:solidFill>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rPr>
              <a:t>SPECTRAL CLUSTERING</a:t>
            </a:r>
            <a:endParaRPr>
              <a:solidFill>
                <a:schemeClr val="accent1"/>
              </a:solidFill>
            </a:endParaRPr>
          </a:p>
        </p:txBody>
      </p:sp>
      <p:sp>
        <p:nvSpPr>
          <p:cNvPr id="527" name="Google Shape;527;p38"/>
          <p:cNvSpPr txBox="1">
            <a:spLocks noGrp="1"/>
          </p:cNvSpPr>
          <p:nvPr>
            <p:ph type="body" idx="1"/>
          </p:nvPr>
        </p:nvSpPr>
        <p:spPr>
          <a:xfrm>
            <a:off x="864150" y="1541000"/>
            <a:ext cx="7415700" cy="2990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861" b="1" i="1" u="sng">
                <a:solidFill>
                  <a:schemeClr val="accent1"/>
                </a:solidFill>
                <a:highlight>
                  <a:schemeClr val="lt1"/>
                </a:highlight>
                <a:latin typeface="Times New Roman"/>
                <a:ea typeface="Times New Roman"/>
                <a:cs typeface="Times New Roman"/>
                <a:sym typeface="Times New Roman"/>
              </a:rPr>
              <a:t>Basic Terminologies Used in Spectral Clustering-</a:t>
            </a:r>
            <a:endParaRPr sz="5861" b="1" i="1" u="sng">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r>
              <a:rPr lang="en" sz="5615">
                <a:solidFill>
                  <a:schemeClr val="accent1"/>
                </a:solidFill>
                <a:highlight>
                  <a:schemeClr val="lt1"/>
                </a:highlight>
                <a:latin typeface="Times New Roman"/>
                <a:ea typeface="Times New Roman"/>
                <a:cs typeface="Times New Roman"/>
                <a:sym typeface="Times New Roman"/>
              </a:rPr>
              <a:t> </a:t>
            </a:r>
            <a:r>
              <a:rPr lang="en" sz="5915">
                <a:solidFill>
                  <a:schemeClr val="accent1"/>
                </a:solidFill>
                <a:highlight>
                  <a:schemeClr val="lt1"/>
                </a:highlight>
                <a:latin typeface="Times New Roman"/>
                <a:ea typeface="Times New Roman"/>
                <a:cs typeface="Times New Roman"/>
                <a:sym typeface="Times New Roman"/>
              </a:rPr>
              <a:t>Adjacency and Affinity Matrix (A)</a:t>
            </a:r>
            <a:endParaRPr sz="5915">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r>
              <a:rPr lang="en" sz="5915">
                <a:solidFill>
                  <a:schemeClr val="accent1"/>
                </a:solidFill>
                <a:highlight>
                  <a:schemeClr val="lt1"/>
                </a:highlight>
                <a:latin typeface="Times New Roman"/>
                <a:ea typeface="Times New Roman"/>
                <a:cs typeface="Times New Roman"/>
                <a:sym typeface="Times New Roman"/>
              </a:rPr>
              <a:t>The graph (or set of data points) can be represented as an Adjacency Matrix, where the row and column indices represent the nodes, and the entries represent the absence or presence of an edge between the nodes (i.e. if the entry in row 0 and column 1 is 1, it would indicate that node 0 is connected to node 1). </a:t>
            </a:r>
            <a:endParaRPr sz="5915">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r>
              <a:rPr lang="en" sz="5915">
                <a:solidFill>
                  <a:schemeClr val="accent1"/>
                </a:solidFill>
                <a:highlight>
                  <a:schemeClr val="lt1"/>
                </a:highlight>
                <a:latin typeface="Times New Roman"/>
                <a:ea typeface="Times New Roman"/>
                <a:cs typeface="Times New Roman"/>
                <a:sym typeface="Times New Roman"/>
              </a:rPr>
              <a:t>Degree Matrix (D)</a:t>
            </a:r>
            <a:endParaRPr sz="5915">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r>
              <a:rPr lang="en" sz="5915">
                <a:solidFill>
                  <a:schemeClr val="accent1"/>
                </a:solidFill>
                <a:highlight>
                  <a:schemeClr val="lt1"/>
                </a:highlight>
                <a:latin typeface="Times New Roman"/>
                <a:ea typeface="Times New Roman"/>
                <a:cs typeface="Times New Roman"/>
                <a:sym typeface="Times New Roman"/>
              </a:rPr>
              <a:t>A Degree Matrix is a diagonal matrix, where the degree of a node (i.e. values) of the diagonal is given by the number of edges connected to it. We can also obtain the degree of the nodes by taking the sum of each row in the adjacency matrix.</a:t>
            </a:r>
            <a:endParaRPr sz="5915">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5115">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3915">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3915">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150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1200"/>
              </a:spcAft>
              <a:buNone/>
            </a:pPr>
            <a:endParaRPr sz="1500">
              <a:solidFill>
                <a:schemeClr val="accent1"/>
              </a:solidFill>
              <a:highlight>
                <a:schemeClr val="lt1"/>
              </a:highlight>
              <a:latin typeface="Times New Roman"/>
              <a:ea typeface="Times New Roman"/>
              <a:cs typeface="Times New Roman"/>
              <a:sym typeface="Times New Roman"/>
            </a:endParaRP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9"/>
          <p:cNvSpPr txBox="1">
            <a:spLocks noGrp="1"/>
          </p:cNvSpPr>
          <p:nvPr>
            <p:ph type="title"/>
          </p:nvPr>
        </p:nvSpPr>
        <p:spPr>
          <a:xfrm>
            <a:off x="2139525" y="746075"/>
            <a:ext cx="4676400" cy="616800"/>
          </a:xfrm>
          <a:prstGeom prst="rect">
            <a:avLst/>
          </a:prstGeom>
          <a:solidFill>
            <a:srgbClr val="D9EAD3"/>
          </a:solidFill>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rPr>
              <a:t>SPECTRAL CLUSTERING</a:t>
            </a:r>
            <a:endParaRPr>
              <a:solidFill>
                <a:schemeClr val="accent1"/>
              </a:solidFill>
            </a:endParaRPr>
          </a:p>
        </p:txBody>
      </p:sp>
      <p:sp>
        <p:nvSpPr>
          <p:cNvPr id="533" name="Google Shape;533;p39"/>
          <p:cNvSpPr txBox="1">
            <a:spLocks noGrp="1"/>
          </p:cNvSpPr>
          <p:nvPr>
            <p:ph type="body" idx="1"/>
          </p:nvPr>
        </p:nvSpPr>
        <p:spPr>
          <a:xfrm>
            <a:off x="864150" y="1541000"/>
            <a:ext cx="7415700" cy="32208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0"/>
              </a:spcAft>
              <a:buNone/>
            </a:pPr>
            <a:r>
              <a:rPr lang="en" sz="6261" b="1" i="1" u="sng" dirty="0">
                <a:solidFill>
                  <a:schemeClr val="accent1"/>
                </a:solidFill>
                <a:highlight>
                  <a:schemeClr val="lt1"/>
                </a:highlight>
                <a:latin typeface="Times New Roman"/>
                <a:ea typeface="Times New Roman"/>
                <a:cs typeface="Times New Roman"/>
                <a:sym typeface="Times New Roman"/>
              </a:rPr>
              <a:t>Basic Terminologies Used in Spectral Clustering-</a:t>
            </a:r>
            <a:endParaRPr sz="6261" b="1" i="1" u="sng"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r>
              <a:rPr lang="en" sz="5215" dirty="0">
                <a:solidFill>
                  <a:schemeClr val="accent1"/>
                </a:solidFill>
                <a:highlight>
                  <a:schemeClr val="lt1"/>
                </a:highlight>
                <a:latin typeface="Times New Roman"/>
                <a:ea typeface="Times New Roman"/>
                <a:cs typeface="Times New Roman"/>
                <a:sym typeface="Times New Roman"/>
              </a:rPr>
              <a:t> </a:t>
            </a:r>
            <a:r>
              <a:rPr lang="en" sz="5515" dirty="0">
                <a:solidFill>
                  <a:schemeClr val="accent1"/>
                </a:solidFill>
                <a:highlight>
                  <a:schemeClr val="lt1"/>
                </a:highlight>
                <a:latin typeface="Times New Roman"/>
                <a:ea typeface="Times New Roman"/>
                <a:cs typeface="Times New Roman"/>
                <a:sym typeface="Times New Roman"/>
              </a:rPr>
              <a:t>Laplacian Matrix (L)</a:t>
            </a:r>
            <a:endParaRPr sz="5515"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r>
              <a:rPr lang="en" sz="5515" dirty="0">
                <a:solidFill>
                  <a:schemeClr val="accent1"/>
                </a:solidFill>
                <a:highlight>
                  <a:schemeClr val="lt1"/>
                </a:highlight>
                <a:latin typeface="Times New Roman"/>
                <a:ea typeface="Times New Roman"/>
                <a:cs typeface="Times New Roman"/>
                <a:sym typeface="Times New Roman"/>
              </a:rPr>
              <a:t>This is another representation of the graph/data points, which attributes to the beautiful properties leveraged by Spectral Clustering. One such representation is obtained by subtracting the Adjacency Matrix from the Degree Matrix (i.e. L = D – A). To gain insights and perform clustering, the eigenvalues of L are used. Some useful ones are mentioned below:</a:t>
            </a:r>
            <a:endParaRPr sz="5515"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5515"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5515"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5915"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5115"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3915"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3915"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0"/>
              </a:spcAft>
              <a:buNone/>
            </a:pPr>
            <a:endParaRPr sz="1500" dirty="0">
              <a:solidFill>
                <a:schemeClr val="accent1"/>
              </a:solidFill>
              <a:highlight>
                <a:schemeClr val="lt1"/>
              </a:highlight>
              <a:latin typeface="Times New Roman"/>
              <a:ea typeface="Times New Roman"/>
              <a:cs typeface="Times New Roman"/>
              <a:sym typeface="Times New Roman"/>
            </a:endParaRPr>
          </a:p>
          <a:p>
            <a:pPr marL="0" lvl="0" indent="0" algn="l" rtl="0">
              <a:spcBef>
                <a:spcPts val="1200"/>
              </a:spcBef>
              <a:spcAft>
                <a:spcPts val="1200"/>
              </a:spcAft>
              <a:buNone/>
            </a:pPr>
            <a:endParaRPr sz="1500" dirty="0">
              <a:solidFill>
                <a:schemeClr val="accent1"/>
              </a:solidFill>
              <a:highlight>
                <a:schemeClr val="lt1"/>
              </a:highlight>
              <a:latin typeface="Times New Roman"/>
              <a:ea typeface="Times New Roman"/>
              <a:cs typeface="Times New Roman"/>
              <a:sym typeface="Times New Roman"/>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0"/>
          <p:cNvSpPr txBox="1">
            <a:spLocks noGrp="1"/>
          </p:cNvSpPr>
          <p:nvPr>
            <p:ph type="title"/>
          </p:nvPr>
        </p:nvSpPr>
        <p:spPr>
          <a:xfrm>
            <a:off x="3188300" y="786600"/>
            <a:ext cx="2653800" cy="557100"/>
          </a:xfrm>
          <a:prstGeom prst="rect">
            <a:avLst/>
          </a:prstGeom>
          <a:solidFill>
            <a:srgbClr val="D9EAD3"/>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accent1"/>
                </a:solidFill>
                <a:latin typeface="Rockwell"/>
                <a:ea typeface="Rockwell"/>
                <a:cs typeface="Rockwell"/>
                <a:sym typeface="Rockwell"/>
              </a:rPr>
              <a:t>CONCLUSION</a:t>
            </a:r>
            <a:endParaRPr>
              <a:solidFill>
                <a:schemeClr val="accent1"/>
              </a:solidFill>
              <a:latin typeface="Rockwell"/>
              <a:ea typeface="Rockwell"/>
              <a:cs typeface="Rockwell"/>
              <a:sym typeface="Rockwell"/>
            </a:endParaRPr>
          </a:p>
        </p:txBody>
      </p:sp>
      <p:sp>
        <p:nvSpPr>
          <p:cNvPr id="539" name="Google Shape;539;p40"/>
          <p:cNvSpPr txBox="1">
            <a:spLocks noGrp="1"/>
          </p:cNvSpPr>
          <p:nvPr>
            <p:ph type="body" idx="1"/>
          </p:nvPr>
        </p:nvSpPr>
        <p:spPr>
          <a:xfrm>
            <a:off x="1615175" y="2317800"/>
            <a:ext cx="5996700" cy="1770900"/>
          </a:xfrm>
          <a:prstGeom prst="rect">
            <a:avLst/>
          </a:prstGeom>
          <a:ln w="38100" cap="flat" cmpd="sng">
            <a:solidFill>
              <a:srgbClr val="D9EAD3"/>
            </a:solidFill>
            <a:prstDash val="solid"/>
            <a:round/>
            <a:headEnd type="none" w="sm" len="sm"/>
            <a:tailEnd type="none" w="sm" len="sm"/>
          </a:ln>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sz="1450">
                <a:solidFill>
                  <a:schemeClr val="accent1"/>
                </a:solidFill>
                <a:latin typeface="Times New Roman"/>
                <a:ea typeface="Times New Roman"/>
                <a:cs typeface="Times New Roman"/>
                <a:sym typeface="Times New Roman"/>
              </a:rPr>
              <a:t>Eigenvalues and Eigenvectors are </a:t>
            </a:r>
            <a:r>
              <a:rPr lang="en" sz="1450" b="1">
                <a:solidFill>
                  <a:schemeClr val="accent1"/>
                </a:solidFill>
                <a:latin typeface="Times New Roman"/>
                <a:ea typeface="Times New Roman"/>
                <a:cs typeface="Times New Roman"/>
                <a:sym typeface="Times New Roman"/>
              </a:rPr>
              <a:t>fundamental in data science and model-building in general</a:t>
            </a:r>
            <a:r>
              <a:rPr lang="en" sz="1450">
                <a:solidFill>
                  <a:schemeClr val="accent1"/>
                </a:solidFill>
                <a:latin typeface="Times New Roman"/>
                <a:ea typeface="Times New Roman"/>
                <a:cs typeface="Times New Roman"/>
                <a:sym typeface="Times New Roman"/>
              </a:rPr>
              <a:t>. Besides their use in PCA, they are employed, namely, in spectral clustering and image compression. Eigenvalues and Eigenvector concepts are used in several fields including machine learning, quantum computing, communication system design, construction designs, electrical and mechanical engineering, etc. Hence, it is important to have clear in mind their geometrical interpretation.</a:t>
            </a:r>
            <a:endParaRPr sz="1700">
              <a:solidFill>
                <a:schemeClr val="accent1"/>
              </a:solidFill>
              <a:latin typeface="Times New Roman"/>
              <a:ea typeface="Times New Roman"/>
              <a:cs typeface="Times New Roman"/>
              <a:sym typeface="Times New Roman"/>
            </a:endParaRPr>
          </a:p>
        </p:txBody>
      </p:sp>
      <p:pic>
        <p:nvPicPr>
          <p:cNvPr id="540" name="Google Shape;540;p40"/>
          <p:cNvPicPr preferRelativeResize="0"/>
          <p:nvPr/>
        </p:nvPicPr>
        <p:blipFill>
          <a:blip r:embed="rId3">
            <a:alphaModFix/>
          </a:blip>
          <a:stretch>
            <a:fillRect/>
          </a:stretch>
        </p:blipFill>
        <p:spPr>
          <a:xfrm>
            <a:off x="6817025" y="529176"/>
            <a:ext cx="1741325" cy="1161450"/>
          </a:xfrm>
          <a:prstGeom prst="rect">
            <a:avLst/>
          </a:prstGeom>
          <a:noFill/>
          <a:ln>
            <a:noFill/>
          </a:ln>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1"/>
          <p:cNvSpPr txBox="1">
            <a:spLocks noGrp="1"/>
          </p:cNvSpPr>
          <p:nvPr>
            <p:ph type="title"/>
          </p:nvPr>
        </p:nvSpPr>
        <p:spPr>
          <a:xfrm>
            <a:off x="2734250" y="755975"/>
            <a:ext cx="3989400" cy="622200"/>
          </a:xfrm>
          <a:prstGeom prst="rect">
            <a:avLst/>
          </a:prstGeom>
          <a:solidFill>
            <a:srgbClr val="D9EAD3"/>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10">
                <a:solidFill>
                  <a:schemeClr val="accent1"/>
                </a:solidFill>
                <a:latin typeface="Rockwell"/>
                <a:ea typeface="Rockwell"/>
                <a:cs typeface="Rockwell"/>
                <a:sym typeface="Rockwell"/>
              </a:rPr>
              <a:t>BIBLIOGRAPHY</a:t>
            </a:r>
            <a:endParaRPr sz="3010">
              <a:solidFill>
                <a:schemeClr val="accent1"/>
              </a:solidFill>
              <a:latin typeface="Rockwell"/>
              <a:ea typeface="Rockwell"/>
              <a:cs typeface="Rockwell"/>
              <a:sym typeface="Rockwell"/>
            </a:endParaRPr>
          </a:p>
        </p:txBody>
      </p:sp>
      <p:sp>
        <p:nvSpPr>
          <p:cNvPr id="546" name="Google Shape;546;p41"/>
          <p:cNvSpPr txBox="1">
            <a:spLocks noGrp="1"/>
          </p:cNvSpPr>
          <p:nvPr>
            <p:ph type="body" idx="1"/>
          </p:nvPr>
        </p:nvSpPr>
        <p:spPr>
          <a:xfrm>
            <a:off x="902300" y="1654125"/>
            <a:ext cx="7030500" cy="2541600"/>
          </a:xfrm>
          <a:prstGeom prst="rect">
            <a:avLst/>
          </a:prstGeom>
        </p:spPr>
        <p:txBody>
          <a:bodyPr spcFirstLastPara="1" wrap="square" lIns="91425" tIns="91425" rIns="91425" bIns="91425" anchor="t" anchorCtr="0">
            <a:normAutofit/>
          </a:bodyPr>
          <a:lstStyle/>
          <a:p>
            <a:pPr marL="457200" lvl="0" indent="-330200" algn="l" rtl="0">
              <a:spcBef>
                <a:spcPts val="1200"/>
              </a:spcBef>
              <a:spcAft>
                <a:spcPts val="0"/>
              </a:spcAft>
              <a:buClr>
                <a:schemeClr val="accent1"/>
              </a:buClr>
              <a:buSzPts val="1600"/>
              <a:buFont typeface="Times New Roman"/>
              <a:buChar char="❏"/>
            </a:pPr>
            <a:r>
              <a:rPr lang="en" sz="1600">
                <a:solidFill>
                  <a:schemeClr val="accent1"/>
                </a:solidFill>
                <a:highlight>
                  <a:srgbClr val="FFFFFF"/>
                </a:highlight>
                <a:latin typeface="Times New Roman"/>
                <a:ea typeface="Times New Roman"/>
                <a:cs typeface="Times New Roman"/>
                <a:sym typeface="Times New Roman"/>
              </a:rPr>
              <a:t>Linear Algebra and its applications, David C. lay, Steven R. lay, Judi J Mc. Donald, 5</a:t>
            </a:r>
            <a:br>
              <a:rPr lang="en" sz="1600">
                <a:solidFill>
                  <a:schemeClr val="accent1"/>
                </a:solidFill>
                <a:highlight>
                  <a:srgbClr val="FFFFFF"/>
                </a:highlight>
                <a:latin typeface="Times New Roman"/>
                <a:ea typeface="Times New Roman"/>
                <a:cs typeface="Times New Roman"/>
                <a:sym typeface="Times New Roman"/>
              </a:rPr>
            </a:br>
            <a:r>
              <a:rPr lang="en" sz="1600">
                <a:solidFill>
                  <a:schemeClr val="accent1"/>
                </a:solidFill>
                <a:highlight>
                  <a:srgbClr val="FFFFFF"/>
                </a:highlight>
                <a:latin typeface="Times New Roman"/>
                <a:ea typeface="Times New Roman"/>
                <a:cs typeface="Times New Roman"/>
                <a:sym typeface="Times New Roman"/>
              </a:rPr>
              <a:t>Edition, 2015, Pearson Education. th</a:t>
            </a:r>
            <a:endParaRPr sz="1600">
              <a:solidFill>
                <a:schemeClr val="accent1"/>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highlight>
                  <a:srgbClr val="FFFFFF"/>
                </a:highlight>
                <a:latin typeface="Times New Roman"/>
                <a:ea typeface="Times New Roman"/>
                <a:cs typeface="Times New Roman"/>
                <a:sym typeface="Times New Roman"/>
              </a:rPr>
              <a:t>Linear Algebra and its applications, Gilbert Strang, 4 edition, 2005, Brooks Cole.</a:t>
            </a:r>
            <a:endParaRPr sz="1600">
              <a:solidFill>
                <a:schemeClr val="accent1"/>
              </a:solidFill>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Clr>
                <a:schemeClr val="accent1"/>
              </a:buClr>
              <a:buSzPts val="1800"/>
              <a:buFont typeface="Times New Roman"/>
              <a:buChar char="❏"/>
            </a:pPr>
            <a:r>
              <a:rPr lang="en" sz="1400">
                <a:solidFill>
                  <a:schemeClr val="accent1"/>
                </a:solidFill>
                <a:highlight>
                  <a:srgbClr val="FFFFFF"/>
                </a:highlight>
                <a:latin typeface="Times New Roman"/>
                <a:ea typeface="Times New Roman"/>
                <a:cs typeface="Times New Roman"/>
                <a:sym typeface="Times New Roman"/>
              </a:rPr>
              <a:t>Linear Algebra an Introduction, Richard Bronson &amp; Gabriel B. Costa, 2nd edition.</a:t>
            </a:r>
            <a:endParaRPr sz="1400">
              <a:solidFill>
                <a:schemeClr val="accent1"/>
              </a:solidFill>
              <a:highlight>
                <a:srgbClr val="FFFFFF"/>
              </a:highlight>
              <a:latin typeface="Times New Roman"/>
              <a:ea typeface="Times New Roman"/>
              <a:cs typeface="Times New Roman"/>
              <a:sym typeface="Times New Roman"/>
            </a:endParaRPr>
          </a:p>
          <a:p>
            <a:pPr marL="457200" lvl="0" indent="0" algn="l" rtl="0">
              <a:spcBef>
                <a:spcPts val="1200"/>
              </a:spcBef>
              <a:spcAft>
                <a:spcPts val="0"/>
              </a:spcAft>
              <a:buNone/>
            </a:pPr>
            <a:endParaRPr sz="1500">
              <a:solidFill>
                <a:schemeClr val="accent1"/>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5"/>
          <p:cNvSpPr txBox="1">
            <a:spLocks noGrp="1"/>
          </p:cNvSpPr>
          <p:nvPr>
            <p:ph type="title"/>
          </p:nvPr>
        </p:nvSpPr>
        <p:spPr>
          <a:xfrm>
            <a:off x="3003175" y="348700"/>
            <a:ext cx="3507600" cy="654000"/>
          </a:xfrm>
          <a:prstGeom prst="rect">
            <a:avLst/>
          </a:prstGeom>
          <a:solidFill>
            <a:srgbClr val="D9EAD3"/>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300">
                <a:solidFill>
                  <a:schemeClr val="accent1"/>
                </a:solidFill>
                <a:latin typeface="Rockwell"/>
                <a:ea typeface="Rockwell"/>
                <a:cs typeface="Rockwell"/>
                <a:sym typeface="Rockwell"/>
              </a:rPr>
              <a:t>Introduction</a:t>
            </a:r>
            <a:endParaRPr sz="3300">
              <a:solidFill>
                <a:schemeClr val="accent1"/>
              </a:solidFill>
              <a:latin typeface="Rockwell"/>
              <a:ea typeface="Rockwell"/>
              <a:cs typeface="Rockwell"/>
              <a:sym typeface="Rockwell"/>
            </a:endParaRPr>
          </a:p>
        </p:txBody>
      </p:sp>
      <p:sp>
        <p:nvSpPr>
          <p:cNvPr id="295" name="Google Shape;295;p15"/>
          <p:cNvSpPr txBox="1">
            <a:spLocks noGrp="1"/>
          </p:cNvSpPr>
          <p:nvPr>
            <p:ph type="body" idx="1"/>
          </p:nvPr>
        </p:nvSpPr>
        <p:spPr>
          <a:xfrm>
            <a:off x="163450" y="1416325"/>
            <a:ext cx="8805000" cy="3585600"/>
          </a:xfrm>
          <a:prstGeom prst="rect">
            <a:avLst/>
          </a:prstGeom>
          <a:ln w="76200" cap="flat" cmpd="sng">
            <a:solidFill>
              <a:srgbClr val="D9EAD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1"/>
                </a:solidFill>
                <a:highlight>
                  <a:srgbClr val="FFFFFF"/>
                </a:highlight>
                <a:latin typeface="Times New Roman"/>
                <a:ea typeface="Times New Roman"/>
                <a:cs typeface="Times New Roman"/>
                <a:sym typeface="Times New Roman"/>
              </a:rPr>
              <a:t>The German prefix “eigen” translates to “self” or “own”. An eigenvector of </a:t>
            </a:r>
            <a:r>
              <a:rPr lang="en" sz="1600">
                <a:solidFill>
                  <a:schemeClr val="accent1"/>
                </a:solidFill>
                <a:latin typeface="Times New Roman"/>
                <a:ea typeface="Times New Roman"/>
                <a:cs typeface="Times New Roman"/>
                <a:sym typeface="Times New Roman"/>
              </a:rPr>
              <a:t>A</a:t>
            </a:r>
            <a:r>
              <a:rPr lang="en" sz="1600">
                <a:solidFill>
                  <a:schemeClr val="accent1"/>
                </a:solidFill>
                <a:highlight>
                  <a:srgbClr val="FFFFFF"/>
                </a:highlight>
                <a:latin typeface="Times New Roman"/>
                <a:ea typeface="Times New Roman"/>
                <a:cs typeface="Times New Roman"/>
                <a:sym typeface="Times New Roman"/>
              </a:rPr>
              <a:t> is a vector that is taken to a multiple of itself by the matrix transformation </a:t>
            </a:r>
            <a:r>
              <a:rPr lang="en" sz="1600">
                <a:solidFill>
                  <a:schemeClr val="accent1"/>
                </a:solidFill>
                <a:latin typeface="Times New Roman"/>
                <a:ea typeface="Times New Roman"/>
                <a:cs typeface="Times New Roman"/>
                <a:sym typeface="Times New Roman"/>
              </a:rPr>
              <a:t>T(x)=Ax,</a:t>
            </a:r>
            <a:r>
              <a:rPr lang="en" sz="1600">
                <a:solidFill>
                  <a:schemeClr val="accent1"/>
                </a:solidFill>
                <a:highlight>
                  <a:srgbClr val="FFFFFF"/>
                </a:highlight>
                <a:latin typeface="Times New Roman"/>
                <a:ea typeface="Times New Roman"/>
                <a:cs typeface="Times New Roman"/>
                <a:sym typeface="Times New Roman"/>
              </a:rPr>
              <a:t> which explains the terminology. On the other hand, “eigen” is also translated as “characteristic”; we may think of an eigenvector as describing a characteristic property of </a:t>
            </a:r>
            <a:r>
              <a:rPr lang="en" sz="1600">
                <a:solidFill>
                  <a:schemeClr val="accent1"/>
                </a:solidFill>
                <a:latin typeface="Times New Roman"/>
                <a:ea typeface="Times New Roman"/>
                <a:cs typeface="Times New Roman"/>
                <a:sym typeface="Times New Roman"/>
              </a:rPr>
              <a:t>A.</a:t>
            </a:r>
            <a:endParaRPr sz="1600">
              <a:solidFill>
                <a:schemeClr val="accent1"/>
              </a:solidFill>
              <a:latin typeface="Times New Roman"/>
              <a:ea typeface="Times New Roman"/>
              <a:cs typeface="Times New Roman"/>
              <a:sym typeface="Times New Roman"/>
            </a:endParaRPr>
          </a:p>
          <a:p>
            <a:pPr marL="0" lvl="0" indent="0" algn="l" rtl="0">
              <a:spcBef>
                <a:spcPts val="1200"/>
              </a:spcBef>
              <a:spcAft>
                <a:spcPts val="0"/>
              </a:spcAft>
              <a:buNone/>
            </a:pPr>
            <a:r>
              <a:rPr lang="en" sz="1600" b="1">
                <a:solidFill>
                  <a:schemeClr val="accent1"/>
                </a:solidFill>
                <a:latin typeface="Times New Roman"/>
                <a:ea typeface="Times New Roman"/>
                <a:cs typeface="Times New Roman"/>
                <a:sym typeface="Times New Roman"/>
              </a:rPr>
              <a:t>Definition:</a:t>
            </a:r>
            <a:endParaRPr sz="1600" b="1">
              <a:solidFill>
                <a:schemeClr val="accent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600">
                <a:solidFill>
                  <a:schemeClr val="accent1"/>
                </a:solidFill>
                <a:latin typeface="Times New Roman"/>
                <a:ea typeface="Times New Roman"/>
                <a:cs typeface="Times New Roman"/>
                <a:sym typeface="Times New Roman"/>
              </a:rPr>
              <a:t>A vector which undergoes only scaling with no rotation, then the vector is called Eigenvector and the scaling factor is called Eigenvalue.</a:t>
            </a:r>
            <a:endParaRPr sz="1600">
              <a:solidFill>
                <a:schemeClr val="accent1"/>
              </a:solidFill>
              <a:latin typeface="Times New Roman"/>
              <a:ea typeface="Times New Roman"/>
              <a:cs typeface="Times New Roman"/>
              <a:sym typeface="Times New Roman"/>
            </a:endParaRPr>
          </a:p>
          <a:p>
            <a:pPr marL="0" lvl="0" indent="0" algn="l" rtl="0">
              <a:spcBef>
                <a:spcPts val="0"/>
              </a:spcBef>
              <a:spcAft>
                <a:spcPts val="0"/>
              </a:spcAft>
              <a:buNone/>
            </a:pPr>
            <a:r>
              <a:rPr lang="en" sz="1600">
                <a:solidFill>
                  <a:schemeClr val="accent1"/>
                </a:solidFill>
                <a:latin typeface="Times New Roman"/>
                <a:ea typeface="Times New Roman"/>
                <a:cs typeface="Times New Roman"/>
                <a:sym typeface="Times New Roman"/>
              </a:rPr>
              <a:t>If X transforms to scalar multiple of itself, i.e., (AX=λX) where X ≠ 0,  then X is called the Eigenvector and λ is called Eigenvalue.</a:t>
            </a:r>
            <a:endParaRPr sz="1600">
              <a:solidFill>
                <a:schemeClr val="accent1"/>
              </a:solidFill>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latin typeface="Times New Roman"/>
                <a:ea typeface="Times New Roman"/>
                <a:cs typeface="Times New Roman"/>
                <a:sym typeface="Times New Roman"/>
              </a:rPr>
              <a:t>Set of all eigenvectors defines eigenspace.</a:t>
            </a:r>
            <a:endParaRPr sz="1600">
              <a:solidFill>
                <a:schemeClr val="accent1"/>
              </a:solidFill>
              <a:latin typeface="Times New Roman"/>
              <a:ea typeface="Times New Roman"/>
              <a:cs typeface="Times New Roman"/>
              <a:sym typeface="Times New Roman"/>
            </a:endParaRPr>
          </a:p>
          <a:p>
            <a:pPr marL="0" lvl="0" indent="0" algn="l" rtl="0">
              <a:spcBef>
                <a:spcPts val="0"/>
              </a:spcBef>
              <a:spcAft>
                <a:spcPts val="1200"/>
              </a:spcAft>
              <a:buNone/>
            </a:pPr>
            <a:endParaRPr sz="1600">
              <a:solidFill>
                <a:schemeClr val="accent1"/>
              </a:solidFill>
              <a:latin typeface="Times New Roman"/>
              <a:ea typeface="Times New Roman"/>
              <a:cs typeface="Times New Roman"/>
              <a:sym typeface="Times New Roman"/>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552" name="Google Shape;552;p4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53" name="Google Shape;553;p42"/>
          <p:cNvPicPr preferRelativeResize="0"/>
          <p:nvPr/>
        </p:nvPicPr>
        <p:blipFill>
          <a:blip r:embed="rId3">
            <a:alphaModFix/>
          </a:blip>
          <a:stretch>
            <a:fillRect/>
          </a:stretch>
        </p:blipFill>
        <p:spPr>
          <a:xfrm>
            <a:off x="-698675" y="0"/>
            <a:ext cx="9842675" cy="5143500"/>
          </a:xfrm>
          <a:prstGeom prst="rect">
            <a:avLst/>
          </a:prstGeom>
          <a:noFill/>
          <a:ln>
            <a:noFill/>
          </a:ln>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6"/>
          <p:cNvSpPr txBox="1">
            <a:spLocks noGrp="1"/>
          </p:cNvSpPr>
          <p:nvPr>
            <p:ph type="title"/>
          </p:nvPr>
        </p:nvSpPr>
        <p:spPr>
          <a:xfrm>
            <a:off x="3003175" y="348700"/>
            <a:ext cx="3507600" cy="654000"/>
          </a:xfrm>
          <a:prstGeom prst="rect">
            <a:avLst/>
          </a:prstGeom>
          <a:solidFill>
            <a:srgbClr val="D9EAD3"/>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300">
                <a:solidFill>
                  <a:schemeClr val="accent1"/>
                </a:solidFill>
                <a:latin typeface="Rockwell"/>
                <a:ea typeface="Rockwell"/>
                <a:cs typeface="Rockwell"/>
                <a:sym typeface="Rockwell"/>
              </a:rPr>
              <a:t>Introduction</a:t>
            </a:r>
            <a:endParaRPr sz="3300">
              <a:solidFill>
                <a:schemeClr val="accent1"/>
              </a:solidFill>
              <a:latin typeface="Rockwell"/>
              <a:ea typeface="Rockwell"/>
              <a:cs typeface="Rockwell"/>
              <a:sym typeface="Rockwell"/>
            </a:endParaRPr>
          </a:p>
        </p:txBody>
      </p:sp>
      <p:sp>
        <p:nvSpPr>
          <p:cNvPr id="301" name="Google Shape;301;p16"/>
          <p:cNvSpPr txBox="1">
            <a:spLocks noGrp="1"/>
          </p:cNvSpPr>
          <p:nvPr>
            <p:ph type="body" idx="1"/>
          </p:nvPr>
        </p:nvSpPr>
        <p:spPr>
          <a:xfrm>
            <a:off x="163450" y="1478450"/>
            <a:ext cx="8805000" cy="3523500"/>
          </a:xfrm>
          <a:prstGeom prst="rect">
            <a:avLst/>
          </a:prstGeom>
          <a:ln w="76200" cap="flat" cmpd="sng">
            <a:solidFill>
              <a:srgbClr val="D9EAD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i="1" u="sng">
              <a:solidFill>
                <a:schemeClr val="accent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600" b="1" i="1" u="sng">
              <a:solidFill>
                <a:schemeClr val="accent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600" b="1" i="1" u="sng">
                <a:solidFill>
                  <a:schemeClr val="accent1"/>
                </a:solidFill>
                <a:highlight>
                  <a:srgbClr val="FFFFFF"/>
                </a:highlight>
                <a:latin typeface="Times New Roman"/>
                <a:ea typeface="Times New Roman"/>
                <a:cs typeface="Times New Roman"/>
                <a:sym typeface="Times New Roman"/>
              </a:rPr>
              <a:t>NOTE:</a:t>
            </a:r>
            <a:r>
              <a:rPr lang="en" sz="1600" b="1">
                <a:solidFill>
                  <a:schemeClr val="accent1"/>
                </a:solidFill>
                <a:highlight>
                  <a:srgbClr val="FFFFFF"/>
                </a:highlight>
                <a:latin typeface="Times New Roman"/>
                <a:ea typeface="Times New Roman"/>
                <a:cs typeface="Times New Roman"/>
                <a:sym typeface="Times New Roman"/>
              </a:rPr>
              <a:t> </a:t>
            </a:r>
            <a:endParaRPr sz="1600" b="1">
              <a:solidFill>
                <a:schemeClr val="accent1"/>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highlight>
                  <a:srgbClr val="FFFFFF"/>
                </a:highlight>
                <a:latin typeface="Times New Roman"/>
                <a:ea typeface="Times New Roman"/>
                <a:cs typeface="Times New Roman"/>
                <a:sym typeface="Times New Roman"/>
              </a:rPr>
              <a:t>Eigenvalues and eigenvectors are only for square matrices as we have to deal with determinants and determinants can be found only for square matrices.</a:t>
            </a:r>
            <a:endParaRPr sz="1600">
              <a:solidFill>
                <a:schemeClr val="accent1"/>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chemeClr val="accent1"/>
              </a:buClr>
              <a:buSzPts val="1600"/>
              <a:buFont typeface="Times New Roman"/>
              <a:buChar char="➢"/>
            </a:pPr>
            <a:r>
              <a:rPr lang="en" sz="1600">
                <a:solidFill>
                  <a:schemeClr val="accent1"/>
                </a:solidFill>
                <a:highlight>
                  <a:srgbClr val="FFFFFF"/>
                </a:highlight>
                <a:latin typeface="Times New Roman"/>
                <a:ea typeface="Times New Roman"/>
                <a:cs typeface="Times New Roman"/>
                <a:sym typeface="Times New Roman"/>
              </a:rPr>
              <a:t>Eigenvectors are </a:t>
            </a:r>
            <a:r>
              <a:rPr lang="en" sz="1600" i="1">
                <a:solidFill>
                  <a:schemeClr val="accent1"/>
                </a:solidFill>
                <a:highlight>
                  <a:srgbClr val="FFFFFF"/>
                </a:highlight>
                <a:latin typeface="Times New Roman"/>
                <a:ea typeface="Times New Roman"/>
                <a:cs typeface="Times New Roman"/>
                <a:sym typeface="Times New Roman"/>
              </a:rPr>
              <a:t>by definition nonzero</a:t>
            </a:r>
            <a:r>
              <a:rPr lang="en" sz="1600">
                <a:solidFill>
                  <a:schemeClr val="accent1"/>
                </a:solidFill>
                <a:highlight>
                  <a:srgbClr val="FFFFFF"/>
                </a:highlight>
                <a:latin typeface="Times New Roman"/>
                <a:ea typeface="Times New Roman"/>
                <a:cs typeface="Times New Roman"/>
                <a:sym typeface="Times New Roman"/>
              </a:rPr>
              <a:t>. Eigenvalues may be equal to zero.</a:t>
            </a:r>
            <a:endParaRPr sz="1600">
              <a:solidFill>
                <a:schemeClr val="accent1"/>
              </a:solidFill>
              <a:highlight>
                <a:srgbClr val="FFFFFF"/>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 sz="1600">
                <a:solidFill>
                  <a:schemeClr val="accent1"/>
                </a:solidFill>
                <a:highlight>
                  <a:srgbClr val="FFFFFF"/>
                </a:highlight>
                <a:latin typeface="Times New Roman"/>
                <a:ea typeface="Times New Roman"/>
                <a:cs typeface="Times New Roman"/>
                <a:sym typeface="Times New Roman"/>
              </a:rPr>
              <a:t>We do not consider the zero vector to be an eigenvector: since A0=0=λ0 for </a:t>
            </a:r>
            <a:r>
              <a:rPr lang="en" sz="1600" i="1">
                <a:solidFill>
                  <a:schemeClr val="accent1"/>
                </a:solidFill>
                <a:highlight>
                  <a:srgbClr val="FFFFFF"/>
                </a:highlight>
                <a:latin typeface="Times New Roman"/>
                <a:ea typeface="Times New Roman"/>
                <a:cs typeface="Times New Roman"/>
                <a:sym typeface="Times New Roman"/>
              </a:rPr>
              <a:t>every</a:t>
            </a:r>
            <a:r>
              <a:rPr lang="en" sz="1600">
                <a:solidFill>
                  <a:schemeClr val="accent1"/>
                </a:solidFill>
                <a:highlight>
                  <a:srgbClr val="FFFFFF"/>
                </a:highlight>
                <a:latin typeface="Times New Roman"/>
                <a:ea typeface="Times New Roman"/>
                <a:cs typeface="Times New Roman"/>
                <a:sym typeface="Times New Roman"/>
              </a:rPr>
              <a:t> scalar λ, the associated eigenvalue would be undefined.</a:t>
            </a:r>
            <a:endParaRPr sz="1600">
              <a:solidFill>
                <a:schemeClr val="accent1"/>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accent1"/>
              </a:buClr>
              <a:buSzPts val="1600"/>
              <a:buFont typeface="Times New Roman"/>
              <a:buChar char="➢"/>
            </a:pPr>
            <a:r>
              <a:rPr lang="en" sz="1600">
                <a:solidFill>
                  <a:schemeClr val="accent1"/>
                </a:solidFill>
                <a:highlight>
                  <a:srgbClr val="FFFFFF"/>
                </a:highlight>
                <a:latin typeface="Times New Roman"/>
                <a:ea typeface="Times New Roman"/>
                <a:cs typeface="Times New Roman"/>
                <a:sym typeface="Times New Roman"/>
              </a:rPr>
              <a:t>Eigenvalues can be positive, negative, zero or even complex.</a:t>
            </a:r>
            <a:endParaRPr sz="1600">
              <a:solidFill>
                <a:schemeClr val="accent1"/>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600">
                <a:solidFill>
                  <a:schemeClr val="accent1"/>
                </a:solidFill>
                <a:highlight>
                  <a:srgbClr val="FFFFFF"/>
                </a:highlight>
                <a:latin typeface="Times New Roman"/>
                <a:ea typeface="Times New Roman"/>
                <a:cs typeface="Times New Roman"/>
                <a:sym typeface="Times New Roman"/>
              </a:rPr>
              <a:t>	Complex eigenvalues shows that the vectors have been rotated exactly by 90°, which gives us</a:t>
            </a:r>
            <a:endParaRPr sz="1600">
              <a:solidFill>
                <a:schemeClr val="accent1"/>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600">
                <a:solidFill>
                  <a:schemeClr val="accent1"/>
                </a:solidFill>
                <a:highlight>
                  <a:srgbClr val="FFFFFF"/>
                </a:highlight>
                <a:latin typeface="Times New Roman"/>
                <a:ea typeface="Times New Roman"/>
                <a:cs typeface="Times New Roman"/>
                <a:sym typeface="Times New Roman"/>
              </a:rPr>
              <a:t>         complex eigenvalues.</a:t>
            </a:r>
            <a:endParaRPr sz="1600">
              <a:solidFill>
                <a:schemeClr val="accent1"/>
              </a:solidFill>
              <a:highlight>
                <a:srgbClr val="FFFFFF"/>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600">
              <a:solidFill>
                <a:schemeClr val="accent1"/>
              </a:solidFill>
              <a:highlight>
                <a:srgbClr val="FFFFFF"/>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600">
              <a:solidFill>
                <a:schemeClr val="accent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sz="1600">
              <a:solidFill>
                <a:schemeClr val="accent1"/>
              </a:solidFill>
              <a:highlight>
                <a:srgbClr val="FFFFFF"/>
              </a:highlight>
              <a:latin typeface="Times New Roman"/>
              <a:ea typeface="Times New Roman"/>
              <a:cs typeface="Times New Roman"/>
              <a:sym typeface="Times New Roman"/>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3003175" y="348700"/>
            <a:ext cx="3507600" cy="654000"/>
          </a:xfrm>
          <a:prstGeom prst="rect">
            <a:avLst/>
          </a:prstGeom>
          <a:solidFill>
            <a:srgbClr val="D9EAD3"/>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300">
                <a:solidFill>
                  <a:schemeClr val="accent1"/>
                </a:solidFill>
                <a:latin typeface="Rockwell"/>
                <a:ea typeface="Rockwell"/>
                <a:cs typeface="Rockwell"/>
                <a:sym typeface="Rockwell"/>
              </a:rPr>
              <a:t>Introduction</a:t>
            </a:r>
            <a:endParaRPr sz="3300">
              <a:solidFill>
                <a:schemeClr val="accent1"/>
              </a:solidFill>
              <a:latin typeface="Rockwell"/>
              <a:ea typeface="Rockwell"/>
              <a:cs typeface="Rockwell"/>
              <a:sym typeface="Rockwell"/>
            </a:endParaRPr>
          </a:p>
        </p:txBody>
      </p:sp>
      <p:sp>
        <p:nvSpPr>
          <p:cNvPr id="307" name="Google Shape;307;p17"/>
          <p:cNvSpPr txBox="1">
            <a:spLocks noGrp="1"/>
          </p:cNvSpPr>
          <p:nvPr>
            <p:ph type="body" idx="1"/>
          </p:nvPr>
        </p:nvSpPr>
        <p:spPr>
          <a:xfrm>
            <a:off x="163450" y="1362150"/>
            <a:ext cx="8805000" cy="3509100"/>
          </a:xfrm>
          <a:prstGeom prst="rect">
            <a:avLst/>
          </a:prstGeom>
          <a:ln w="76200" cap="flat" cmpd="sng">
            <a:solidFill>
              <a:srgbClr val="D9EAD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i="1" u="sng" dirty="0">
              <a:solidFill>
                <a:schemeClr val="accent1"/>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 sz="1600" dirty="0">
                <a:solidFill>
                  <a:schemeClr val="accent1"/>
                </a:solidFill>
                <a:highlight>
                  <a:srgbClr val="FFFFFF"/>
                </a:highlight>
                <a:latin typeface="Times New Roman"/>
                <a:ea typeface="Times New Roman"/>
                <a:cs typeface="Times New Roman"/>
                <a:sym typeface="Times New Roman"/>
              </a:rPr>
              <a:t>Eigenvalues and eigenvectors play a very important role in day to day life. Let us take the example of Tacoma Narrows Bridge collapse. The bridge collapsed after 4 months of its construction. This was because of the physics concept of Resonance. The natural frequency of the bridge which was supposed to be unique, matched the frequency of the blowing winds which led to the collapse.</a:t>
            </a:r>
            <a:endParaRPr sz="1600" dirty="0">
              <a:solidFill>
                <a:schemeClr val="accent1"/>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endParaRPr sz="1600" dirty="0">
              <a:solidFill>
                <a:schemeClr val="accent1"/>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 sz="1600" dirty="0">
                <a:solidFill>
                  <a:schemeClr val="accent1"/>
                </a:solidFill>
                <a:highlight>
                  <a:srgbClr val="FFFFFF"/>
                </a:highlight>
                <a:latin typeface="Times New Roman"/>
                <a:ea typeface="Times New Roman"/>
                <a:cs typeface="Times New Roman"/>
                <a:sym typeface="Times New Roman"/>
              </a:rPr>
              <a:t>Eigenvalues come to use here, the natural frequency of the bridge can be characterized by eigenvalue of smallest magnitude, so that it is not matched with other frequencies.</a:t>
            </a:r>
            <a:endParaRPr sz="1600" dirty="0">
              <a:solidFill>
                <a:schemeClr val="accent1"/>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 sz="1600" dirty="0">
                <a:solidFill>
                  <a:schemeClr val="accent1"/>
                </a:solidFill>
                <a:highlight>
                  <a:srgbClr val="FFFFFF"/>
                </a:highlight>
                <a:latin typeface="Times New Roman"/>
                <a:ea typeface="Times New Roman"/>
                <a:cs typeface="Times New Roman"/>
                <a:sym typeface="Times New Roman"/>
              </a:rPr>
              <a:t>Hence, eigenvalues are heavily relied upon by engineers when it comes to construction.</a:t>
            </a:r>
            <a:endParaRPr sz="1600" dirty="0">
              <a:solidFill>
                <a:schemeClr val="accent1"/>
              </a:solidFill>
              <a:highlight>
                <a:srgbClr val="FFFFFF"/>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600" dirty="0">
              <a:solidFill>
                <a:schemeClr val="accent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sz="1600" dirty="0">
              <a:solidFill>
                <a:schemeClr val="accent1"/>
              </a:solidFill>
              <a:highlight>
                <a:srgbClr val="FFFFFF"/>
              </a:highlight>
              <a:latin typeface="Times New Roman"/>
              <a:ea typeface="Times New Roman"/>
              <a:cs typeface="Times New Roman"/>
              <a:sym typeface="Times New Roman"/>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8"/>
          <p:cNvSpPr txBox="1">
            <a:spLocks noGrp="1"/>
          </p:cNvSpPr>
          <p:nvPr>
            <p:ph type="title"/>
          </p:nvPr>
        </p:nvSpPr>
        <p:spPr>
          <a:xfrm>
            <a:off x="1329475" y="348700"/>
            <a:ext cx="6843300" cy="654000"/>
          </a:xfrm>
          <a:prstGeom prst="rect">
            <a:avLst/>
          </a:prstGeom>
          <a:solidFill>
            <a:srgbClr val="D9EAD3"/>
          </a:solidFill>
        </p:spPr>
        <p:txBody>
          <a:bodyPr spcFirstLastPara="1" wrap="square" lIns="91425" tIns="91425" rIns="91425" bIns="91425" anchor="t" anchorCtr="0">
            <a:normAutofit fontScale="90000"/>
          </a:bodyPr>
          <a:lstStyle/>
          <a:p>
            <a:pPr marL="457200" lvl="0" indent="457200" algn="l" rtl="0">
              <a:spcBef>
                <a:spcPts val="0"/>
              </a:spcBef>
              <a:spcAft>
                <a:spcPts val="0"/>
              </a:spcAft>
              <a:buNone/>
            </a:pPr>
            <a:r>
              <a:rPr lang="en" sz="3300">
                <a:solidFill>
                  <a:schemeClr val="accent1"/>
                </a:solidFill>
                <a:latin typeface="Rockwell"/>
                <a:ea typeface="Rockwell"/>
                <a:cs typeface="Rockwell"/>
                <a:sym typeface="Rockwell"/>
              </a:rPr>
              <a:t>Characteristic Equation</a:t>
            </a:r>
            <a:endParaRPr sz="3300">
              <a:solidFill>
                <a:schemeClr val="accent1"/>
              </a:solidFill>
              <a:latin typeface="Rockwell"/>
              <a:ea typeface="Rockwell"/>
              <a:cs typeface="Rockwell"/>
              <a:sym typeface="Rockwell"/>
            </a:endParaRPr>
          </a:p>
        </p:txBody>
      </p:sp>
      <p:sp>
        <p:nvSpPr>
          <p:cNvPr id="313" name="Google Shape;313;p18"/>
          <p:cNvSpPr txBox="1">
            <a:spLocks noGrp="1"/>
          </p:cNvSpPr>
          <p:nvPr>
            <p:ph type="body" idx="1"/>
          </p:nvPr>
        </p:nvSpPr>
        <p:spPr>
          <a:xfrm>
            <a:off x="163450" y="1351250"/>
            <a:ext cx="8805000" cy="3650400"/>
          </a:xfrm>
          <a:prstGeom prst="rect">
            <a:avLst/>
          </a:prstGeom>
          <a:ln w="76200" cap="flat" cmpd="sng">
            <a:solidFill>
              <a:srgbClr val="D9EAD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chemeClr val="accent1"/>
              </a:solidFill>
              <a:latin typeface="Arial"/>
              <a:ea typeface="Arial"/>
              <a:cs typeface="Arial"/>
              <a:sym typeface="Arial"/>
            </a:endParaRPr>
          </a:p>
          <a:p>
            <a:pPr marL="0" lvl="0" indent="0" algn="l" rtl="0">
              <a:spcBef>
                <a:spcPts val="1200"/>
              </a:spcBef>
              <a:spcAft>
                <a:spcPts val="1200"/>
              </a:spcAft>
              <a:buNone/>
            </a:pPr>
            <a:endParaRPr sz="1600">
              <a:solidFill>
                <a:schemeClr val="accent1"/>
              </a:solidFill>
              <a:latin typeface="Arial"/>
              <a:ea typeface="Arial"/>
              <a:cs typeface="Arial"/>
              <a:sym typeface="Arial"/>
            </a:endParaRPr>
          </a:p>
        </p:txBody>
      </p:sp>
      <p:pic>
        <p:nvPicPr>
          <p:cNvPr id="314" name="Google Shape;314;p18"/>
          <p:cNvPicPr preferRelativeResize="0"/>
          <p:nvPr/>
        </p:nvPicPr>
        <p:blipFill>
          <a:blip r:embed="rId3">
            <a:alphaModFix/>
          </a:blip>
          <a:stretch>
            <a:fillRect/>
          </a:stretch>
        </p:blipFill>
        <p:spPr>
          <a:xfrm>
            <a:off x="1612800" y="1627000"/>
            <a:ext cx="5568475" cy="3189575"/>
          </a:xfrm>
          <a:prstGeom prst="rect">
            <a:avLst/>
          </a:prstGeom>
          <a:noFill/>
          <a:ln>
            <a:noFill/>
          </a:ln>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txBox="1">
            <a:spLocks noGrp="1"/>
          </p:cNvSpPr>
          <p:nvPr>
            <p:ph type="title"/>
          </p:nvPr>
        </p:nvSpPr>
        <p:spPr>
          <a:xfrm>
            <a:off x="1288675" y="374475"/>
            <a:ext cx="7239000" cy="510900"/>
          </a:xfrm>
          <a:prstGeom prst="rect">
            <a:avLst/>
          </a:prstGeom>
          <a:solidFill>
            <a:srgbClr val="D9EAD3"/>
          </a:solidFill>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690">
                <a:solidFill>
                  <a:schemeClr val="accent1"/>
                </a:solidFill>
                <a:latin typeface="Rockwell"/>
                <a:ea typeface="Rockwell"/>
                <a:cs typeface="Rockwell"/>
                <a:sym typeface="Rockwell"/>
              </a:rPr>
              <a:t>GRAPHICAL INTERPRETATION OF EIGENVALUES &amp; VECTORS</a:t>
            </a:r>
            <a:endParaRPr sz="2320">
              <a:latin typeface="Rockwell"/>
              <a:ea typeface="Rockwell"/>
              <a:cs typeface="Rockwell"/>
              <a:sym typeface="Rockwell"/>
            </a:endParaRPr>
          </a:p>
        </p:txBody>
      </p:sp>
      <p:sp>
        <p:nvSpPr>
          <p:cNvPr id="320" name="Google Shape;320;p19"/>
          <p:cNvSpPr txBox="1">
            <a:spLocks noGrp="1"/>
          </p:cNvSpPr>
          <p:nvPr>
            <p:ph type="body" idx="1"/>
          </p:nvPr>
        </p:nvSpPr>
        <p:spPr>
          <a:xfrm>
            <a:off x="106500" y="1190725"/>
            <a:ext cx="8931000" cy="373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solidFill>
                  <a:schemeClr val="accent1"/>
                </a:solidFill>
                <a:latin typeface="Times New Roman"/>
                <a:ea typeface="Times New Roman"/>
                <a:cs typeface="Times New Roman"/>
                <a:sym typeface="Times New Roman"/>
              </a:rPr>
              <a:t>As discussed in the previous slide, non-zero vector satisfying equation</a:t>
            </a:r>
            <a:r>
              <a:rPr lang="en" sz="1800">
                <a:latin typeface="Times New Roman"/>
                <a:ea typeface="Times New Roman"/>
                <a:cs typeface="Times New Roman"/>
                <a:sym typeface="Times New Roman"/>
              </a:rPr>
              <a:t> </a:t>
            </a:r>
            <a:r>
              <a:rPr lang="en" sz="1600">
                <a:solidFill>
                  <a:schemeClr val="accent1"/>
                </a:solidFill>
                <a:latin typeface="Times New Roman"/>
                <a:ea typeface="Times New Roman"/>
                <a:cs typeface="Times New Roman"/>
                <a:sym typeface="Times New Roman"/>
              </a:rPr>
              <a:t>(AX=λX) where X ≠ 0 is an Eigenvector.</a:t>
            </a:r>
            <a:endParaRPr sz="1600">
              <a:solidFill>
                <a:schemeClr val="accent1"/>
              </a:solidFill>
              <a:latin typeface="Times New Roman"/>
              <a:ea typeface="Times New Roman"/>
              <a:cs typeface="Times New Roman"/>
              <a:sym typeface="Times New Roman"/>
            </a:endParaRPr>
          </a:p>
          <a:p>
            <a:pPr marL="0" lvl="0" indent="0" algn="l" rtl="0">
              <a:spcBef>
                <a:spcPts val="1200"/>
              </a:spcBef>
              <a:spcAft>
                <a:spcPts val="1200"/>
              </a:spcAft>
              <a:buNone/>
            </a:pPr>
            <a:endParaRPr sz="1600">
              <a:solidFill>
                <a:schemeClr val="accent1"/>
              </a:solidFill>
              <a:latin typeface="Times New Roman"/>
              <a:ea typeface="Times New Roman"/>
              <a:cs typeface="Times New Roman"/>
              <a:sym typeface="Times New Roman"/>
            </a:endParaRPr>
          </a:p>
        </p:txBody>
      </p:sp>
      <p:pic>
        <p:nvPicPr>
          <p:cNvPr id="321" name="Google Shape;321;p19"/>
          <p:cNvPicPr preferRelativeResize="0"/>
          <p:nvPr/>
        </p:nvPicPr>
        <p:blipFill>
          <a:blip r:embed="rId3">
            <a:alphaModFix/>
          </a:blip>
          <a:stretch>
            <a:fillRect/>
          </a:stretch>
        </p:blipFill>
        <p:spPr>
          <a:xfrm>
            <a:off x="3227300" y="1893800"/>
            <a:ext cx="2578749" cy="1897900"/>
          </a:xfrm>
          <a:prstGeom prst="rect">
            <a:avLst/>
          </a:prstGeom>
          <a:noFill/>
          <a:ln>
            <a:noFill/>
          </a:ln>
        </p:spPr>
      </p:pic>
      <p:pic>
        <p:nvPicPr>
          <p:cNvPr id="322" name="Google Shape;322;p19"/>
          <p:cNvPicPr preferRelativeResize="0"/>
          <p:nvPr/>
        </p:nvPicPr>
        <p:blipFill>
          <a:blip r:embed="rId4">
            <a:alphaModFix/>
          </a:blip>
          <a:stretch>
            <a:fillRect/>
          </a:stretch>
        </p:blipFill>
        <p:spPr>
          <a:xfrm>
            <a:off x="403400" y="1938625"/>
            <a:ext cx="1949826" cy="2005849"/>
          </a:xfrm>
          <a:prstGeom prst="rect">
            <a:avLst/>
          </a:prstGeom>
          <a:noFill/>
          <a:ln>
            <a:noFill/>
          </a:ln>
        </p:spPr>
      </p:pic>
      <p:pic>
        <p:nvPicPr>
          <p:cNvPr id="323" name="Google Shape;323;p19"/>
          <p:cNvPicPr preferRelativeResize="0"/>
          <p:nvPr/>
        </p:nvPicPr>
        <p:blipFill>
          <a:blip r:embed="rId5">
            <a:alphaModFix/>
          </a:blip>
          <a:stretch>
            <a:fillRect/>
          </a:stretch>
        </p:blipFill>
        <p:spPr>
          <a:xfrm>
            <a:off x="1042125" y="4039173"/>
            <a:ext cx="3014399" cy="931975"/>
          </a:xfrm>
          <a:prstGeom prst="rect">
            <a:avLst/>
          </a:prstGeom>
          <a:noFill/>
          <a:ln>
            <a:noFill/>
          </a:ln>
        </p:spPr>
      </p:pic>
      <p:pic>
        <p:nvPicPr>
          <p:cNvPr id="324" name="Google Shape;324;p19"/>
          <p:cNvPicPr preferRelativeResize="0"/>
          <p:nvPr/>
        </p:nvPicPr>
        <p:blipFill>
          <a:blip r:embed="rId6">
            <a:alphaModFix/>
          </a:blip>
          <a:stretch>
            <a:fillRect/>
          </a:stretch>
        </p:blipFill>
        <p:spPr>
          <a:xfrm>
            <a:off x="6005775" y="3406600"/>
            <a:ext cx="2935950" cy="1628775"/>
          </a:xfrm>
          <a:prstGeom prst="rect">
            <a:avLst/>
          </a:prstGeom>
          <a:noFill/>
          <a:ln>
            <a:noFill/>
          </a:ln>
        </p:spPr>
      </p:pic>
      <p:cxnSp>
        <p:nvCxnSpPr>
          <p:cNvPr id="325" name="Google Shape;325;p19"/>
          <p:cNvCxnSpPr>
            <a:stCxn id="323" idx="3"/>
          </p:cNvCxnSpPr>
          <p:nvPr/>
        </p:nvCxnSpPr>
        <p:spPr>
          <a:xfrm rot="10800000" flipH="1">
            <a:off x="4056524" y="4157461"/>
            <a:ext cx="2252400" cy="347700"/>
          </a:xfrm>
          <a:prstGeom prst="straightConnector1">
            <a:avLst/>
          </a:prstGeom>
          <a:noFill/>
          <a:ln w="28575" cap="flat" cmpd="sng">
            <a:solidFill>
              <a:schemeClr val="accent1"/>
            </a:solidFill>
            <a:prstDash val="solid"/>
            <a:round/>
            <a:headEnd type="none" w="med" len="med"/>
            <a:tailEnd type="triangle" w="med" len="med"/>
          </a:ln>
        </p:spPr>
      </p:cxnSp>
      <p:cxnSp>
        <p:nvCxnSpPr>
          <p:cNvPr id="326" name="Google Shape;326;p19"/>
          <p:cNvCxnSpPr/>
          <p:nvPr/>
        </p:nvCxnSpPr>
        <p:spPr>
          <a:xfrm>
            <a:off x="1938625" y="2398050"/>
            <a:ext cx="1557600" cy="425700"/>
          </a:xfrm>
          <a:prstGeom prst="straightConnector1">
            <a:avLst/>
          </a:prstGeom>
          <a:noFill/>
          <a:ln w="28575" cap="flat" cmpd="sng">
            <a:solidFill>
              <a:schemeClr val="accent1"/>
            </a:solidFill>
            <a:prstDash val="solid"/>
            <a:round/>
            <a:headEnd type="none" w="med" len="med"/>
            <a:tailEnd type="triangle" w="med" len="med"/>
          </a:ln>
        </p:spPr>
      </p:cxnSp>
      <p:sp>
        <p:nvSpPr>
          <p:cNvPr id="327" name="Google Shape;327;p19"/>
          <p:cNvSpPr txBox="1"/>
          <p:nvPr/>
        </p:nvSpPr>
        <p:spPr>
          <a:xfrm>
            <a:off x="7333225" y="2630125"/>
            <a:ext cx="1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chemeClr val="lt1"/>
              </a:solidFill>
              <a:latin typeface="Times New Roman"/>
              <a:ea typeface="Times New Roman"/>
              <a:cs typeface="Times New Roman"/>
              <a:sym typeface="Times New Roman"/>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0"/>
          <p:cNvSpPr txBox="1">
            <a:spLocks noGrp="1"/>
          </p:cNvSpPr>
          <p:nvPr>
            <p:ph type="title"/>
          </p:nvPr>
        </p:nvSpPr>
        <p:spPr>
          <a:xfrm>
            <a:off x="369725" y="65975"/>
            <a:ext cx="8274600" cy="33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1300" b="0">
                <a:solidFill>
                  <a:schemeClr val="accent1"/>
                </a:solidFill>
                <a:latin typeface="Times New Roman"/>
                <a:ea typeface="Times New Roman"/>
                <a:cs typeface="Times New Roman"/>
                <a:sym typeface="Times New Roman"/>
              </a:rPr>
              <a:t>.</a:t>
            </a:r>
            <a:endParaRPr sz="1300" b="0">
              <a:solidFill>
                <a:schemeClr val="accent1"/>
              </a:solidFill>
              <a:latin typeface="Times New Roman"/>
              <a:ea typeface="Times New Roman"/>
              <a:cs typeface="Times New Roman"/>
              <a:sym typeface="Times New Roman"/>
            </a:endParaRPr>
          </a:p>
        </p:txBody>
      </p:sp>
      <p:sp>
        <p:nvSpPr>
          <p:cNvPr id="333" name="Google Shape;333;p20"/>
          <p:cNvSpPr txBox="1">
            <a:spLocks noGrp="1"/>
          </p:cNvSpPr>
          <p:nvPr>
            <p:ph type="body" idx="1"/>
          </p:nvPr>
        </p:nvSpPr>
        <p:spPr>
          <a:xfrm>
            <a:off x="3105350" y="3261525"/>
            <a:ext cx="5956800" cy="671400"/>
          </a:xfrm>
          <a:prstGeom prst="rect">
            <a:avLst/>
          </a:prstGeom>
        </p:spPr>
        <p:txBody>
          <a:bodyPr spcFirstLastPara="1" wrap="square" lIns="91425" tIns="91425" rIns="91425" bIns="91425" anchor="t" anchorCtr="0">
            <a:normAutofit/>
          </a:bodyPr>
          <a:lstStyle/>
          <a:p>
            <a:pPr marL="457200" lvl="0" indent="-325261" algn="l" rtl="0">
              <a:lnSpc>
                <a:spcPct val="100000"/>
              </a:lnSpc>
              <a:spcBef>
                <a:spcPts val="0"/>
              </a:spcBef>
              <a:spcAft>
                <a:spcPts val="0"/>
              </a:spcAft>
              <a:buClr>
                <a:schemeClr val="accent1"/>
              </a:buClr>
              <a:buSzPts val="1522"/>
              <a:buFont typeface="Times New Roman"/>
              <a:buChar char="➔"/>
            </a:pPr>
            <a:r>
              <a:rPr lang="en" sz="1522">
                <a:solidFill>
                  <a:schemeClr val="accent1"/>
                </a:solidFill>
                <a:latin typeface="Times New Roman"/>
                <a:ea typeface="Times New Roman"/>
                <a:cs typeface="Times New Roman"/>
                <a:sym typeface="Times New Roman"/>
              </a:rPr>
              <a:t>The eigenvalue tell us how much the eigenvector changes in size when multiplied with the matrix.</a:t>
            </a:r>
            <a:endParaRPr/>
          </a:p>
        </p:txBody>
      </p:sp>
      <p:pic>
        <p:nvPicPr>
          <p:cNvPr id="334" name="Google Shape;334;p20"/>
          <p:cNvPicPr preferRelativeResize="0"/>
          <p:nvPr/>
        </p:nvPicPr>
        <p:blipFill>
          <a:blip r:embed="rId3">
            <a:alphaModFix/>
          </a:blip>
          <a:stretch>
            <a:fillRect/>
          </a:stretch>
        </p:blipFill>
        <p:spPr>
          <a:xfrm>
            <a:off x="1382420" y="249220"/>
            <a:ext cx="1567500" cy="1503300"/>
          </a:xfrm>
          <a:prstGeom prst="rect">
            <a:avLst/>
          </a:prstGeom>
          <a:noFill/>
          <a:ln>
            <a:noFill/>
          </a:ln>
        </p:spPr>
      </p:pic>
      <p:pic>
        <p:nvPicPr>
          <p:cNvPr id="335" name="Google Shape;335;p20"/>
          <p:cNvPicPr preferRelativeResize="0"/>
          <p:nvPr/>
        </p:nvPicPr>
        <p:blipFill>
          <a:blip r:embed="rId4">
            <a:alphaModFix/>
          </a:blip>
          <a:stretch>
            <a:fillRect/>
          </a:stretch>
        </p:blipFill>
        <p:spPr>
          <a:xfrm>
            <a:off x="599625" y="1752525"/>
            <a:ext cx="2559575" cy="1051750"/>
          </a:xfrm>
          <a:prstGeom prst="rect">
            <a:avLst/>
          </a:prstGeom>
          <a:noFill/>
          <a:ln>
            <a:noFill/>
          </a:ln>
        </p:spPr>
      </p:pic>
      <p:pic>
        <p:nvPicPr>
          <p:cNvPr id="336" name="Google Shape;336;p20"/>
          <p:cNvPicPr preferRelativeResize="0"/>
          <p:nvPr/>
        </p:nvPicPr>
        <p:blipFill>
          <a:blip r:embed="rId5">
            <a:alphaModFix/>
          </a:blip>
          <a:stretch>
            <a:fillRect/>
          </a:stretch>
        </p:blipFill>
        <p:spPr>
          <a:xfrm>
            <a:off x="5900850" y="399575"/>
            <a:ext cx="2710699" cy="2113475"/>
          </a:xfrm>
          <a:prstGeom prst="rect">
            <a:avLst/>
          </a:prstGeom>
          <a:noFill/>
          <a:ln>
            <a:noFill/>
          </a:ln>
        </p:spPr>
      </p:pic>
      <p:cxnSp>
        <p:nvCxnSpPr>
          <p:cNvPr id="337" name="Google Shape;337;p20"/>
          <p:cNvCxnSpPr>
            <a:stCxn id="335" idx="3"/>
            <a:endCxn id="336" idx="1"/>
          </p:cNvCxnSpPr>
          <p:nvPr/>
        </p:nvCxnSpPr>
        <p:spPr>
          <a:xfrm rot="10800000" flipH="1">
            <a:off x="3159200" y="1456400"/>
            <a:ext cx="2741700" cy="822000"/>
          </a:xfrm>
          <a:prstGeom prst="straightConnector1">
            <a:avLst/>
          </a:prstGeom>
          <a:noFill/>
          <a:ln w="28575" cap="flat" cmpd="sng">
            <a:solidFill>
              <a:schemeClr val="accent1"/>
            </a:solidFill>
            <a:prstDash val="solid"/>
            <a:round/>
            <a:headEnd type="none" w="med" len="med"/>
            <a:tailEnd type="triangle" w="med" len="med"/>
          </a:ln>
        </p:spPr>
      </p:cxnSp>
      <p:pic>
        <p:nvPicPr>
          <p:cNvPr id="338" name="Google Shape;338;p20"/>
          <p:cNvPicPr preferRelativeResize="0"/>
          <p:nvPr/>
        </p:nvPicPr>
        <p:blipFill>
          <a:blip r:embed="rId6">
            <a:alphaModFix/>
          </a:blip>
          <a:stretch>
            <a:fillRect/>
          </a:stretch>
        </p:blipFill>
        <p:spPr>
          <a:xfrm>
            <a:off x="3551150" y="201150"/>
            <a:ext cx="1911750" cy="1338238"/>
          </a:xfrm>
          <a:prstGeom prst="rect">
            <a:avLst/>
          </a:prstGeom>
          <a:noFill/>
          <a:ln>
            <a:noFill/>
          </a:ln>
        </p:spPr>
      </p:pic>
      <p:cxnSp>
        <p:nvCxnSpPr>
          <p:cNvPr id="339" name="Google Shape;339;p20"/>
          <p:cNvCxnSpPr/>
          <p:nvPr/>
        </p:nvCxnSpPr>
        <p:spPr>
          <a:xfrm>
            <a:off x="2507225" y="565350"/>
            <a:ext cx="1147200" cy="131100"/>
          </a:xfrm>
          <a:prstGeom prst="straightConnector1">
            <a:avLst/>
          </a:prstGeom>
          <a:noFill/>
          <a:ln w="28575" cap="flat" cmpd="sng">
            <a:solidFill>
              <a:schemeClr val="accent1"/>
            </a:solidFill>
            <a:prstDash val="solid"/>
            <a:round/>
            <a:headEnd type="none" w="med" len="med"/>
            <a:tailEnd type="triangle" w="med" len="med"/>
          </a:ln>
        </p:spPr>
      </p:cxnSp>
      <p:pic>
        <p:nvPicPr>
          <p:cNvPr id="340" name="Google Shape;340;p20"/>
          <p:cNvPicPr preferRelativeResize="0"/>
          <p:nvPr/>
        </p:nvPicPr>
        <p:blipFill>
          <a:blip r:embed="rId7">
            <a:alphaModFix/>
          </a:blip>
          <a:stretch>
            <a:fillRect/>
          </a:stretch>
        </p:blipFill>
        <p:spPr>
          <a:xfrm>
            <a:off x="558650" y="3134500"/>
            <a:ext cx="2510051" cy="798425"/>
          </a:xfrm>
          <a:prstGeom prst="rect">
            <a:avLst/>
          </a:prstGeom>
          <a:noFill/>
          <a:ln>
            <a:noFill/>
          </a:ln>
        </p:spPr>
      </p:pic>
      <p:cxnSp>
        <p:nvCxnSpPr>
          <p:cNvPr id="341" name="Google Shape;341;p20"/>
          <p:cNvCxnSpPr>
            <a:stCxn id="335" idx="2"/>
            <a:endCxn id="340" idx="0"/>
          </p:cNvCxnSpPr>
          <p:nvPr/>
        </p:nvCxnSpPr>
        <p:spPr>
          <a:xfrm flipH="1">
            <a:off x="1813712" y="2804275"/>
            <a:ext cx="65700" cy="330300"/>
          </a:xfrm>
          <a:prstGeom prst="straightConnector1">
            <a:avLst/>
          </a:prstGeom>
          <a:noFill/>
          <a:ln w="28575" cap="flat" cmpd="sng">
            <a:solidFill>
              <a:schemeClr val="accent1"/>
            </a:solidFill>
            <a:prstDash val="solid"/>
            <a:round/>
            <a:headEnd type="none" w="med" len="med"/>
            <a:tailEnd type="triangle" w="med" len="med"/>
          </a:ln>
        </p:spPr>
      </p:cxnSp>
      <p:sp>
        <p:nvSpPr>
          <p:cNvPr id="342" name="Google Shape;342;p20"/>
          <p:cNvSpPr txBox="1"/>
          <p:nvPr/>
        </p:nvSpPr>
        <p:spPr>
          <a:xfrm>
            <a:off x="90525" y="3821500"/>
            <a:ext cx="6456000" cy="887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522">
              <a:solidFill>
                <a:schemeClr val="accent1"/>
              </a:solidFill>
              <a:latin typeface="Times New Roman"/>
              <a:ea typeface="Times New Roman"/>
              <a:cs typeface="Times New Roman"/>
              <a:sym typeface="Times New Roman"/>
            </a:endParaRPr>
          </a:p>
          <a:p>
            <a:pPr marL="457200" lvl="0" indent="-325261" algn="l" rtl="0">
              <a:spcBef>
                <a:spcPts val="0"/>
              </a:spcBef>
              <a:spcAft>
                <a:spcPts val="0"/>
              </a:spcAft>
              <a:buClr>
                <a:schemeClr val="accent1"/>
              </a:buClr>
              <a:buSzPts val="1522"/>
              <a:buFont typeface="Times New Roman"/>
              <a:buChar char="➔"/>
            </a:pPr>
            <a:r>
              <a:rPr lang="en" sz="1522">
                <a:solidFill>
                  <a:schemeClr val="accent1"/>
                </a:solidFill>
                <a:latin typeface="Times New Roman"/>
                <a:ea typeface="Times New Roman"/>
                <a:cs typeface="Times New Roman"/>
                <a:sym typeface="Times New Roman"/>
              </a:rPr>
              <a:t>The eigen value can be negative,which means only the direction is reversed but still on the same ‘line’.</a:t>
            </a:r>
            <a:endParaRPr sz="1522">
              <a:solidFill>
                <a:schemeClr val="accent1"/>
              </a:solidFill>
              <a:latin typeface="Times New Roman"/>
              <a:ea typeface="Times New Roman"/>
              <a:cs typeface="Times New Roman"/>
              <a:sym typeface="Times New Roman"/>
            </a:endParaRPr>
          </a:p>
        </p:txBody>
      </p:sp>
      <p:pic>
        <p:nvPicPr>
          <p:cNvPr id="343" name="Google Shape;343;p20"/>
          <p:cNvPicPr preferRelativeResize="0"/>
          <p:nvPr/>
        </p:nvPicPr>
        <p:blipFill>
          <a:blip r:embed="rId8">
            <a:alphaModFix/>
          </a:blip>
          <a:stretch>
            <a:fillRect/>
          </a:stretch>
        </p:blipFill>
        <p:spPr>
          <a:xfrm>
            <a:off x="6800650" y="3713675"/>
            <a:ext cx="1998775" cy="1378775"/>
          </a:xfrm>
          <a:prstGeom prst="rect">
            <a:avLst/>
          </a:prstGeom>
          <a:noFill/>
          <a:ln>
            <a:noFill/>
          </a:ln>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1"/>
          <p:cNvSpPr txBox="1">
            <a:spLocks noGrp="1"/>
          </p:cNvSpPr>
          <p:nvPr>
            <p:ph type="title"/>
          </p:nvPr>
        </p:nvSpPr>
        <p:spPr>
          <a:xfrm>
            <a:off x="304200" y="188900"/>
            <a:ext cx="61674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1600" i="1" u="sng">
                <a:solidFill>
                  <a:schemeClr val="accent1"/>
                </a:solidFill>
                <a:latin typeface="Times New Roman"/>
                <a:ea typeface="Times New Roman"/>
                <a:cs typeface="Times New Roman"/>
                <a:sym typeface="Times New Roman"/>
              </a:rPr>
              <a:t>NOTE:</a:t>
            </a:r>
            <a:r>
              <a:rPr lang="en" sz="1600" b="0" i="1" u="sng">
                <a:solidFill>
                  <a:schemeClr val="accent1"/>
                </a:solidFill>
                <a:latin typeface="Times New Roman"/>
                <a:ea typeface="Times New Roman"/>
                <a:cs typeface="Times New Roman"/>
                <a:sym typeface="Times New Roman"/>
              </a:rPr>
              <a:t> </a:t>
            </a:r>
            <a:r>
              <a:rPr lang="en" sz="1600" b="0">
                <a:solidFill>
                  <a:schemeClr val="accent1"/>
                </a:solidFill>
                <a:latin typeface="Times New Roman"/>
                <a:ea typeface="Times New Roman"/>
                <a:cs typeface="Times New Roman"/>
                <a:sym typeface="Times New Roman"/>
              </a:rPr>
              <a:t>We can find many eigenvectors for the matrix A. All vectors with the same direction are actually eigenvectors of matrix A.</a:t>
            </a:r>
            <a:endParaRPr sz="1600" b="0">
              <a:solidFill>
                <a:schemeClr val="accent1"/>
              </a:solidFill>
              <a:latin typeface="Times New Roman"/>
              <a:ea typeface="Times New Roman"/>
              <a:cs typeface="Times New Roman"/>
              <a:sym typeface="Times New Roman"/>
            </a:endParaRPr>
          </a:p>
          <a:p>
            <a:pPr marL="0" lvl="0" indent="0" algn="l" rtl="0">
              <a:spcBef>
                <a:spcPts val="0"/>
              </a:spcBef>
              <a:spcAft>
                <a:spcPts val="0"/>
              </a:spcAft>
              <a:buNone/>
            </a:pPr>
            <a:endParaRPr sz="1600" b="0">
              <a:solidFill>
                <a:schemeClr val="accent1"/>
              </a:solidFill>
              <a:latin typeface="Times New Roman"/>
              <a:ea typeface="Times New Roman"/>
              <a:cs typeface="Times New Roman"/>
              <a:sym typeface="Times New Roman"/>
            </a:endParaRPr>
          </a:p>
          <a:p>
            <a:pPr marL="0" lvl="0" indent="0" algn="l" rtl="0">
              <a:spcBef>
                <a:spcPts val="0"/>
              </a:spcBef>
              <a:spcAft>
                <a:spcPts val="0"/>
              </a:spcAft>
              <a:buNone/>
            </a:pPr>
            <a:endParaRPr sz="1600" u="sng">
              <a:solidFill>
                <a:schemeClr val="accent1"/>
              </a:solidFill>
              <a:latin typeface="Times New Roman"/>
              <a:ea typeface="Times New Roman"/>
              <a:cs typeface="Times New Roman"/>
              <a:sym typeface="Times New Roman"/>
            </a:endParaRPr>
          </a:p>
          <a:p>
            <a:pPr marL="0" lvl="0" indent="0" algn="l" rtl="0">
              <a:spcBef>
                <a:spcPts val="0"/>
              </a:spcBef>
              <a:spcAft>
                <a:spcPts val="0"/>
              </a:spcAft>
              <a:buNone/>
            </a:pPr>
            <a:endParaRPr sz="1600" u="sng">
              <a:solidFill>
                <a:schemeClr val="accent1"/>
              </a:solidFill>
              <a:latin typeface="Times New Roman"/>
              <a:ea typeface="Times New Roman"/>
              <a:cs typeface="Times New Roman"/>
              <a:sym typeface="Times New Roman"/>
            </a:endParaRPr>
          </a:p>
          <a:p>
            <a:pPr marL="0" lvl="0" indent="0" algn="l" rtl="0">
              <a:spcBef>
                <a:spcPts val="0"/>
              </a:spcBef>
              <a:spcAft>
                <a:spcPts val="0"/>
              </a:spcAft>
              <a:buNone/>
            </a:pPr>
            <a:r>
              <a:rPr lang="en" sz="1600" u="sng">
                <a:solidFill>
                  <a:schemeClr val="accent1"/>
                </a:solidFill>
                <a:latin typeface="Times New Roman"/>
                <a:ea typeface="Times New Roman"/>
                <a:cs typeface="Times New Roman"/>
                <a:sym typeface="Times New Roman"/>
              </a:rPr>
              <a:t>Normalise Eigenvectors :</a:t>
            </a:r>
            <a:endParaRPr sz="1600" u="sng">
              <a:solidFill>
                <a:schemeClr val="accent1"/>
              </a:solidFill>
              <a:latin typeface="Times New Roman"/>
              <a:ea typeface="Times New Roman"/>
              <a:cs typeface="Times New Roman"/>
              <a:sym typeface="Times New Roman"/>
            </a:endParaRPr>
          </a:p>
          <a:p>
            <a:pPr marL="0" lvl="0" indent="0" algn="l" rtl="0">
              <a:spcBef>
                <a:spcPts val="0"/>
              </a:spcBef>
              <a:spcAft>
                <a:spcPts val="0"/>
              </a:spcAft>
              <a:buNone/>
            </a:pPr>
            <a:endParaRPr sz="1600" u="sng">
              <a:solidFill>
                <a:schemeClr val="accent1"/>
              </a:solidFill>
              <a:latin typeface="Times New Roman"/>
              <a:ea typeface="Times New Roman"/>
              <a:cs typeface="Times New Roman"/>
              <a:sym typeface="Times New Roman"/>
            </a:endParaRPr>
          </a:p>
          <a:p>
            <a:pPr marL="457200" lvl="0" indent="-313372" algn="l" rtl="0">
              <a:spcBef>
                <a:spcPts val="0"/>
              </a:spcBef>
              <a:spcAft>
                <a:spcPts val="0"/>
              </a:spcAft>
              <a:buClr>
                <a:schemeClr val="accent1"/>
              </a:buClr>
              <a:buSzPct val="100000"/>
              <a:buFont typeface="Times New Roman"/>
              <a:buChar char="●"/>
            </a:pPr>
            <a:r>
              <a:rPr lang="en" sz="1483" b="0">
                <a:solidFill>
                  <a:schemeClr val="accent1"/>
                </a:solidFill>
                <a:highlight>
                  <a:srgbClr val="FFFFFF"/>
                </a:highlight>
                <a:latin typeface="Times New Roman"/>
                <a:ea typeface="Times New Roman"/>
                <a:cs typeface="Times New Roman"/>
                <a:sym typeface="Times New Roman"/>
              </a:rPr>
              <a:t>Taking any vector and reducing its magnitude to 1.0 while keeping its direction is called normalization.</a:t>
            </a:r>
            <a:endParaRPr sz="1483" b="0">
              <a:solidFill>
                <a:schemeClr val="accent1"/>
              </a:solidFill>
              <a:highlight>
                <a:srgbClr val="FFFFFF"/>
              </a:highlight>
              <a:latin typeface="Times New Roman"/>
              <a:ea typeface="Times New Roman"/>
              <a:cs typeface="Times New Roman"/>
              <a:sym typeface="Times New Roman"/>
            </a:endParaRPr>
          </a:p>
          <a:p>
            <a:pPr marL="457200" lvl="0" indent="-332422" algn="l" rtl="0">
              <a:spcBef>
                <a:spcPts val="0"/>
              </a:spcBef>
              <a:spcAft>
                <a:spcPts val="0"/>
              </a:spcAft>
              <a:buClr>
                <a:schemeClr val="accent1"/>
              </a:buClr>
              <a:buSzPct val="122472"/>
              <a:buFont typeface="Times New Roman"/>
              <a:buChar char="●"/>
            </a:pPr>
            <a:r>
              <a:rPr lang="en" sz="1483" b="0">
                <a:solidFill>
                  <a:schemeClr val="accent1"/>
                </a:solidFill>
                <a:highlight>
                  <a:srgbClr val="FFFFFF"/>
                </a:highlight>
                <a:latin typeface="Times New Roman"/>
                <a:ea typeface="Times New Roman"/>
                <a:cs typeface="Times New Roman"/>
                <a:sym typeface="Times New Roman"/>
              </a:rPr>
              <a:t>Normalization is performed by dividing the x and y (and z in 3D) components of a vector by its magnitude.</a:t>
            </a:r>
            <a:endParaRPr sz="1816" b="0">
              <a:solidFill>
                <a:schemeClr val="accent1"/>
              </a:solidFill>
              <a:highlight>
                <a:srgbClr val="FFFFFF"/>
              </a:highlight>
              <a:latin typeface="Times New Roman"/>
              <a:ea typeface="Times New Roman"/>
              <a:cs typeface="Times New Roman"/>
              <a:sym typeface="Times New Roman"/>
            </a:endParaRPr>
          </a:p>
        </p:txBody>
      </p:sp>
      <p:sp>
        <p:nvSpPr>
          <p:cNvPr id="349" name="Google Shape;349;p21"/>
          <p:cNvSpPr txBox="1">
            <a:spLocks noGrp="1"/>
          </p:cNvSpPr>
          <p:nvPr>
            <p:ph type="body" idx="1"/>
          </p:nvPr>
        </p:nvSpPr>
        <p:spPr>
          <a:xfrm>
            <a:off x="5710900" y="4334375"/>
            <a:ext cx="3293700" cy="541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a:t>
            </a:r>
            <a:endParaRPr/>
          </a:p>
        </p:txBody>
      </p:sp>
      <p:pic>
        <p:nvPicPr>
          <p:cNvPr id="350" name="Google Shape;350;p21"/>
          <p:cNvPicPr preferRelativeResize="0"/>
          <p:nvPr/>
        </p:nvPicPr>
        <p:blipFill>
          <a:blip r:embed="rId3">
            <a:alphaModFix/>
          </a:blip>
          <a:stretch>
            <a:fillRect/>
          </a:stretch>
        </p:blipFill>
        <p:spPr>
          <a:xfrm>
            <a:off x="6471651" y="335925"/>
            <a:ext cx="2512474" cy="1654126"/>
          </a:xfrm>
          <a:prstGeom prst="rect">
            <a:avLst/>
          </a:prstGeom>
          <a:noFill/>
          <a:ln>
            <a:noFill/>
          </a:ln>
        </p:spPr>
      </p:pic>
      <p:pic>
        <p:nvPicPr>
          <p:cNvPr id="351" name="Google Shape;351;p21"/>
          <p:cNvPicPr preferRelativeResize="0"/>
          <p:nvPr/>
        </p:nvPicPr>
        <p:blipFill>
          <a:blip r:embed="rId4">
            <a:alphaModFix/>
          </a:blip>
          <a:stretch>
            <a:fillRect/>
          </a:stretch>
        </p:blipFill>
        <p:spPr>
          <a:xfrm>
            <a:off x="516200" y="2728450"/>
            <a:ext cx="1466343" cy="2357700"/>
          </a:xfrm>
          <a:prstGeom prst="rect">
            <a:avLst/>
          </a:prstGeom>
          <a:noFill/>
          <a:ln>
            <a:noFill/>
          </a:ln>
        </p:spPr>
      </p:pic>
      <p:pic>
        <p:nvPicPr>
          <p:cNvPr id="352" name="Google Shape;352;p21"/>
          <p:cNvPicPr preferRelativeResize="0"/>
          <p:nvPr/>
        </p:nvPicPr>
        <p:blipFill>
          <a:blip r:embed="rId5">
            <a:alphaModFix/>
          </a:blip>
          <a:stretch>
            <a:fillRect/>
          </a:stretch>
        </p:blipFill>
        <p:spPr>
          <a:xfrm>
            <a:off x="2617250" y="3322000"/>
            <a:ext cx="2018499" cy="692850"/>
          </a:xfrm>
          <a:prstGeom prst="rect">
            <a:avLst/>
          </a:prstGeom>
          <a:noFill/>
          <a:ln>
            <a:noFill/>
          </a:ln>
        </p:spPr>
      </p:pic>
      <p:sp>
        <p:nvSpPr>
          <p:cNvPr id="353" name="Google Shape;353;p21"/>
          <p:cNvSpPr/>
          <p:nvPr/>
        </p:nvSpPr>
        <p:spPr>
          <a:xfrm>
            <a:off x="3916525" y="2810375"/>
            <a:ext cx="1892700" cy="3558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 name="Google Shape;354;p21"/>
          <p:cNvCxnSpPr/>
          <p:nvPr/>
        </p:nvCxnSpPr>
        <p:spPr>
          <a:xfrm rot="10800000" flipH="1">
            <a:off x="1900900" y="3883675"/>
            <a:ext cx="942300" cy="966900"/>
          </a:xfrm>
          <a:prstGeom prst="straightConnector1">
            <a:avLst/>
          </a:prstGeom>
          <a:noFill/>
          <a:ln w="19050" cap="flat" cmpd="sng">
            <a:solidFill>
              <a:schemeClr val="accent1"/>
            </a:solidFill>
            <a:prstDash val="solid"/>
            <a:round/>
            <a:headEnd type="none" w="med" len="med"/>
            <a:tailEnd type="triangle" w="med" len="med"/>
          </a:ln>
        </p:spPr>
      </p:cxnSp>
      <p:sp>
        <p:nvSpPr>
          <p:cNvPr id="355" name="Google Shape;355;p21"/>
          <p:cNvSpPr txBox="1"/>
          <p:nvPr/>
        </p:nvSpPr>
        <p:spPr>
          <a:xfrm>
            <a:off x="3965700" y="2811275"/>
            <a:ext cx="219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Times New Roman"/>
                <a:ea typeface="Times New Roman"/>
                <a:cs typeface="Times New Roman"/>
                <a:sym typeface="Times New Roman"/>
              </a:rPr>
              <a:t>Eigen vector of unit length</a:t>
            </a:r>
            <a:endParaRPr sz="1100" b="1">
              <a:solidFill>
                <a:schemeClr val="lt1"/>
              </a:solidFill>
              <a:latin typeface="Times New Roman"/>
              <a:ea typeface="Times New Roman"/>
              <a:cs typeface="Times New Roman"/>
              <a:sym typeface="Times New Roman"/>
            </a:endParaRPr>
          </a:p>
        </p:txBody>
      </p:sp>
    </p:spTree>
  </p:cSld>
  <p:clrMapOvr>
    <a:masterClrMapping/>
  </p:clrMapOvr>
  <p:transition spd="slow">
    <p:push dir="u"/>
  </p:transition>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1965</Words>
  <Application>Microsoft Office PowerPoint</Application>
  <PresentationFormat>On-screen Show (16:9)</PresentationFormat>
  <Paragraphs>165</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Georgia</vt:lpstr>
      <vt:lpstr>Times New Roman</vt:lpstr>
      <vt:lpstr>Maven Pro</vt:lpstr>
      <vt:lpstr>Arial</vt:lpstr>
      <vt:lpstr>Rockwell</vt:lpstr>
      <vt:lpstr>Nunito</vt:lpstr>
      <vt:lpstr>Momentum</vt:lpstr>
      <vt:lpstr>EIGENVALUES AND EIGENVECTORS</vt:lpstr>
      <vt:lpstr>CONTENTS</vt:lpstr>
      <vt:lpstr>Introduction</vt:lpstr>
      <vt:lpstr>Introduction</vt:lpstr>
      <vt:lpstr>Introduction</vt:lpstr>
      <vt:lpstr>Characteristic Equation</vt:lpstr>
      <vt:lpstr>GRAPHICAL INTERPRETATION OF EIGENVALUES &amp; VECTORS</vt:lpstr>
      <vt:lpstr>.</vt:lpstr>
      <vt:lpstr>NOTE: We can find many eigenvectors for the matrix A. All vectors with the same direction are actually eigenvectors of matrix A.    Normalise Eigenvectors :  Taking any vector and reducing its magnitude to 1.0 while keeping its direction is called normalization. Normalization is performed by dividing the x and y (and z in 3D) components of a vector by its magnitude.</vt:lpstr>
      <vt:lpstr>Bipartite </vt:lpstr>
      <vt:lpstr>For a symmetric matrix like, </vt:lpstr>
      <vt:lpstr>PROPERTIES OF EIGENVALUES </vt:lpstr>
      <vt:lpstr>.</vt:lpstr>
      <vt:lpstr>REAL LIFE EXAMPLES</vt:lpstr>
      <vt:lpstr>APPLICATIONS OF EIGENVECTORS AND EIGENVALUES</vt:lpstr>
      <vt:lpstr>PowerPoint Presentation</vt:lpstr>
      <vt:lpstr>PowerPoint Presentation</vt:lpstr>
      <vt:lpstr>APPLICATION ON BASIC CIRCUIT (LR CIRCUIT)</vt:lpstr>
      <vt:lpstr>PowerPoint Presentation</vt:lpstr>
      <vt:lpstr>PowerPoint Presentation</vt:lpstr>
      <vt:lpstr>PowerPoint Presentation</vt:lpstr>
      <vt:lpstr>PowerPoint Presentation</vt:lpstr>
      <vt:lpstr>PowerPoint Presentation</vt:lpstr>
      <vt:lpstr>SPECTRAL CLUSTERING</vt:lpstr>
      <vt:lpstr>SPECTRAL CLUSTERING</vt:lpstr>
      <vt:lpstr>SPECTRAL CLUSTERING</vt:lpstr>
      <vt:lpstr>SPECTRAL CLUSTERING</vt:lpstr>
      <vt:lpstr>CONCLUSION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EIGENVALUES AND EIGENVECTORS</dc:title>
  <cp:lastModifiedBy>Khushi Agrawal</cp:lastModifiedBy>
  <cp:revision>3</cp:revision>
  <dcterms:modified xsi:type="dcterms:W3CDTF">2022-08-16T06:03:21Z</dcterms:modified>
</cp:coreProperties>
</file>